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4.xml" ContentType="application/vnd.openxmlformats-officedocument.presentationml.tags+xml"/>
  <Override PartName="/ppt/notesSlides/notesSlide16.xml" ContentType="application/vnd.openxmlformats-officedocument.presentationml.notesSlide+xml"/>
  <Override PartName="/ppt/tags/tag5.xml" ContentType="application/vnd.openxmlformats-officedocument.presentationml.tags+xml"/>
  <Override PartName="/ppt/notesSlides/notesSlide17.xml" ContentType="application/vnd.openxmlformats-officedocument.presentationml.notesSlide+xml"/>
  <Override PartName="/ppt/tags/tag6.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7.xml" ContentType="application/vnd.openxmlformats-officedocument.presentationml.tags+xml"/>
  <Override PartName="/ppt/notesSlides/notesSlide20.xml" ContentType="application/vnd.openxmlformats-officedocument.presentationml.notesSlide+xml"/>
  <Override PartName="/ppt/tags/tag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332" r:id="rId6"/>
    <p:sldId id="288" r:id="rId7"/>
    <p:sldId id="292" r:id="rId8"/>
    <p:sldId id="297" r:id="rId9"/>
    <p:sldId id="298" r:id="rId10"/>
    <p:sldId id="299" r:id="rId11"/>
    <p:sldId id="333" r:id="rId12"/>
    <p:sldId id="302" r:id="rId13"/>
    <p:sldId id="301" r:id="rId14"/>
    <p:sldId id="334" r:id="rId15"/>
    <p:sldId id="309" r:id="rId16"/>
    <p:sldId id="310" r:id="rId17"/>
    <p:sldId id="335" r:id="rId18"/>
    <p:sldId id="313" r:id="rId19"/>
    <p:sldId id="315" r:id="rId20"/>
    <p:sldId id="316" r:id="rId21"/>
    <p:sldId id="317" r:id="rId22"/>
    <p:sldId id="336" r:id="rId23"/>
    <p:sldId id="320" r:id="rId24"/>
    <p:sldId id="321" r:id="rId25"/>
    <p:sldId id="328" r:id="rId26"/>
  </p:sldIdLst>
  <p:sldSz cx="9144000" cy="6858000" type="screen4x3"/>
  <p:notesSz cx="7010400" cy="9296400"/>
  <p:custDataLst>
    <p:tags r:id="rId2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A22F"/>
    <a:srgbClr val="F0B310"/>
    <a:srgbClr val="2C6983"/>
    <a:srgbClr val="C9E2ED"/>
    <a:srgbClr val="D7E9F1"/>
    <a:srgbClr val="C7E29A"/>
    <a:srgbClr val="C4F4EF"/>
    <a:srgbClr val="D5EAB4"/>
    <a:srgbClr val="FBEBBD"/>
    <a:srgbClr val="F8DD9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84579" autoAdjust="0"/>
  </p:normalViewPr>
  <p:slideViewPr>
    <p:cSldViewPr snapToGrid="0" snapToObjects="1" showGuides="1">
      <p:cViewPr varScale="1">
        <p:scale>
          <a:sx n="92" d="100"/>
          <a:sy n="92" d="100"/>
        </p:scale>
        <p:origin x="2094" y="78"/>
      </p:cViewPr>
      <p:guideLst>
        <p:guide orient="horz" pos="2160"/>
        <p:guide pos="2880"/>
      </p:guideLst>
    </p:cSldViewPr>
  </p:slideViewPr>
  <p:notesTextViewPr>
    <p:cViewPr>
      <p:scale>
        <a:sx n="3" d="2"/>
        <a:sy n="3" d="2"/>
      </p:scale>
      <p:origin x="0" y="0"/>
    </p:cViewPr>
  </p:notesTextViewPr>
  <p:sorterViewPr>
    <p:cViewPr>
      <p:scale>
        <a:sx n="100" d="100"/>
        <a:sy n="100" d="100"/>
      </p:scale>
      <p:origin x="0" y="-62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ad.cocc.edu\domain\Group%20Folders\Strategic%20Plan\2023%20-%2027%20Strategic%20Plan\Presentations%20&amp;%20Reports\SP%20indicator%20data%20and%20tabl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d.cocc.edu\domain\Group%20Folders\Strategic%20Plan\2023%20-%2027%20Strategic%20Plan\Presentations%20&amp;%20Reports\SP%20indicator%20data%20and%20tabl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ad.cocc.edu\domain\Group%20Folders\SLT\2023%20-%2027%20Strategic%20Plan\SP%20indicator%20data%20and%20tabl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ad.cocc.edu\domain\Group%20Folders\Strategic%20Plan\2023%20-%2027%20Strategic%20Plan\Presentations%20&amp;%20Reports\SP%20indicator%20data%20and%20tabl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ad.cocc.edu\domain\Group%20Folders\Strategic%20Plan\2023%20-%2027%20Strategic%20Plan\Presentations%20&amp;%20Reports\SP%20indicator%20data%20and%20table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Sheet1!$A$3:$A$7</c:f>
              <c:numCache>
                <c:formatCode>General</c:formatCode>
                <c:ptCount val="5"/>
                <c:pt idx="0">
                  <c:v>2020</c:v>
                </c:pt>
                <c:pt idx="1">
                  <c:v>2021</c:v>
                </c:pt>
                <c:pt idx="2">
                  <c:v>2022</c:v>
                </c:pt>
                <c:pt idx="3">
                  <c:v>2023</c:v>
                </c:pt>
                <c:pt idx="4">
                  <c:v>2024</c:v>
                </c:pt>
              </c:numCache>
            </c:numRef>
          </c:cat>
          <c:val>
            <c:numRef>
              <c:f>Sheet1!$B$3:$B$7</c:f>
              <c:numCache>
                <c:formatCode>0%</c:formatCode>
                <c:ptCount val="5"/>
                <c:pt idx="0">
                  <c:v>0.74</c:v>
                </c:pt>
                <c:pt idx="1">
                  <c:v>0.77</c:v>
                </c:pt>
                <c:pt idx="2">
                  <c:v>0.74</c:v>
                </c:pt>
                <c:pt idx="3">
                  <c:v>0.76</c:v>
                </c:pt>
                <c:pt idx="4">
                  <c:v>0.74</c:v>
                </c:pt>
              </c:numCache>
            </c:numRef>
          </c:val>
          <c:extLst>
            <c:ext xmlns:c16="http://schemas.microsoft.com/office/drawing/2014/chart" uri="{C3380CC4-5D6E-409C-BE32-E72D297353CC}">
              <c16:uniqueId val="{00000000-D035-434B-9D9D-3FEC20533CBA}"/>
            </c:ext>
          </c:extLst>
        </c:ser>
        <c:dLbls>
          <c:showLegendKey val="0"/>
          <c:showVal val="0"/>
          <c:showCatName val="0"/>
          <c:showSerName val="0"/>
          <c:showPercent val="0"/>
          <c:showBubbleSize val="0"/>
        </c:dLbls>
        <c:gapWidth val="219"/>
        <c:overlap val="-27"/>
        <c:axId val="613493487"/>
        <c:axId val="613491823"/>
      </c:barChart>
      <c:catAx>
        <c:axId val="613493487"/>
        <c:scaling>
          <c:orientation val="minMax"/>
        </c:scaling>
        <c:delete val="0"/>
        <c:axPos val="b"/>
        <c:title>
          <c:tx>
            <c:rich>
              <a:bodyPr rot="0" spcFirstLastPara="1" vertOverflow="ellipsis" vert="horz" wrap="square" anchor="ctr" anchorCtr="1"/>
              <a:lstStyle/>
              <a:p>
                <a:pPr>
                  <a:defRPr sz="1050" b="0" i="0" u="none" strike="noStrike" kern="1200" baseline="0">
                    <a:solidFill>
                      <a:schemeClr val="tx1"/>
                    </a:solidFill>
                    <a:latin typeface="Century Gothic" panose="020B0502020202020204" pitchFamily="34" charset="0"/>
                    <a:ea typeface="+mn-ea"/>
                    <a:cs typeface="+mn-cs"/>
                  </a:defRPr>
                </a:pPr>
                <a:r>
                  <a:rPr lang="en-US"/>
                  <a:t>Fall Cohort</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Century Gothic" panose="020B0502020202020204" pitchFamily="34" charset="0"/>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Century Gothic" panose="020B0502020202020204" pitchFamily="34" charset="0"/>
                <a:ea typeface="+mn-ea"/>
                <a:cs typeface="+mn-cs"/>
              </a:defRPr>
            </a:pPr>
            <a:endParaRPr lang="en-US"/>
          </a:p>
        </c:txPr>
        <c:crossAx val="613491823"/>
        <c:crosses val="autoZero"/>
        <c:auto val="1"/>
        <c:lblAlgn val="ctr"/>
        <c:lblOffset val="100"/>
        <c:noMultiLvlLbl val="0"/>
      </c:catAx>
      <c:valAx>
        <c:axId val="613491823"/>
        <c:scaling>
          <c:orientation val="minMax"/>
          <c:max val="0.78"/>
          <c:min val="0.73000000000000009"/>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Century Gothic" panose="020B0502020202020204" pitchFamily="34" charset="0"/>
                <a:ea typeface="+mn-ea"/>
                <a:cs typeface="+mn-cs"/>
              </a:defRPr>
            </a:pPr>
            <a:endParaRPr lang="en-US"/>
          </a:p>
        </c:txPr>
        <c:crossAx val="613493487"/>
        <c:crosses val="autoZero"/>
        <c:crossBetween val="between"/>
        <c:majorUnit val="1.0000000000000002E-2"/>
      </c:valAx>
      <c:spPr>
        <a:noFill/>
        <a:ln>
          <a:noFill/>
        </a:ln>
        <a:effectLst/>
      </c:spPr>
    </c:plotArea>
    <c:plotVisOnly val="1"/>
    <c:dispBlanksAs val="gap"/>
    <c:showDLblsOverMax val="0"/>
  </c:chart>
  <c:spPr>
    <a:solidFill>
      <a:schemeClr val="bg1"/>
    </a:solidFill>
    <a:ln>
      <a:noFill/>
    </a:ln>
    <a:effectLst/>
  </c:spPr>
  <c:txPr>
    <a:bodyPr/>
    <a:lstStyle/>
    <a:p>
      <a:pPr>
        <a:defRPr sz="1050">
          <a:solidFill>
            <a:schemeClr val="tx1"/>
          </a:solidFill>
          <a:latin typeface="Century Gothic" panose="020B0502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Sheet1!$A$103:$A$107</c:f>
              <c:strCache>
                <c:ptCount val="5"/>
                <c:pt idx="0">
                  <c:v>Fall 2018</c:v>
                </c:pt>
                <c:pt idx="1">
                  <c:v>Fall 2019</c:v>
                </c:pt>
                <c:pt idx="2">
                  <c:v>Fall 2020</c:v>
                </c:pt>
                <c:pt idx="3">
                  <c:v>Fall 2021</c:v>
                </c:pt>
                <c:pt idx="4">
                  <c:v>Fall 2022</c:v>
                </c:pt>
              </c:strCache>
            </c:strRef>
          </c:cat>
          <c:val>
            <c:numRef>
              <c:f>Sheet1!$B$103:$B$107</c:f>
              <c:numCache>
                <c:formatCode>0%</c:formatCode>
                <c:ptCount val="5"/>
                <c:pt idx="0">
                  <c:v>0.22</c:v>
                </c:pt>
                <c:pt idx="1">
                  <c:v>0.22</c:v>
                </c:pt>
                <c:pt idx="2">
                  <c:v>0.25</c:v>
                </c:pt>
                <c:pt idx="3">
                  <c:v>0.25</c:v>
                </c:pt>
                <c:pt idx="4">
                  <c:v>0.25</c:v>
                </c:pt>
              </c:numCache>
            </c:numRef>
          </c:val>
          <c:extLst>
            <c:ext xmlns:c16="http://schemas.microsoft.com/office/drawing/2014/chart" uri="{C3380CC4-5D6E-409C-BE32-E72D297353CC}">
              <c16:uniqueId val="{00000000-F4F7-473E-A817-C7012B75CFDC}"/>
            </c:ext>
          </c:extLst>
        </c:ser>
        <c:dLbls>
          <c:dLblPos val="outEnd"/>
          <c:showLegendKey val="0"/>
          <c:showVal val="1"/>
          <c:showCatName val="0"/>
          <c:showSerName val="0"/>
          <c:showPercent val="0"/>
          <c:showBubbleSize val="0"/>
        </c:dLbls>
        <c:gapWidth val="219"/>
        <c:overlap val="-27"/>
        <c:axId val="1050741088"/>
        <c:axId val="1050726944"/>
      </c:barChart>
      <c:catAx>
        <c:axId val="105074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0726944"/>
        <c:crosses val="autoZero"/>
        <c:auto val="1"/>
        <c:lblAlgn val="ctr"/>
        <c:lblOffset val="100"/>
        <c:noMultiLvlLbl val="0"/>
      </c:catAx>
      <c:valAx>
        <c:axId val="1050726944"/>
        <c:scaling>
          <c:orientation val="minMax"/>
          <c:max val="0.26"/>
          <c:min val="0.21000000000000002"/>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0741088"/>
        <c:crosses val="autoZero"/>
        <c:crossBetween val="between"/>
        <c:majorUnit val="1.0000000000000002E-2"/>
      </c:valAx>
      <c:spPr>
        <a:noFill/>
        <a:ln w="25400">
          <a:noFill/>
        </a:ln>
        <a:effectLst/>
      </c:spPr>
    </c:plotArea>
    <c:plotVisOnly val="1"/>
    <c:dispBlanksAs val="gap"/>
    <c:showDLblsOverMax val="0"/>
  </c:chart>
  <c:spPr>
    <a:solidFill>
      <a:schemeClr val="bg1"/>
    </a:solidFill>
    <a:ln>
      <a:noFill/>
    </a:ln>
    <a:effectLst/>
  </c:spPr>
  <c:txPr>
    <a:bodyPr/>
    <a:lstStyle/>
    <a:p>
      <a:pPr>
        <a:defRPr sz="1050">
          <a:latin typeface="Century Gothic" panose="020B0502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69247594050744"/>
          <c:y val="4.4224628171478562E-2"/>
          <c:w val="0.86575196850393699"/>
          <c:h val="0.82277376786235057"/>
        </c:manualLayout>
      </c:layout>
      <c:barChart>
        <c:barDir val="col"/>
        <c:grouping val="clustered"/>
        <c:varyColors val="0"/>
        <c:ser>
          <c:idx val="0"/>
          <c:order val="0"/>
          <c:spPr>
            <a:solidFill>
              <a:srgbClr val="F0B31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Sheet1!$A$112:$A$115</c:f>
              <c:strCache>
                <c:ptCount val="4"/>
                <c:pt idx="0">
                  <c:v>Fall 2018</c:v>
                </c:pt>
                <c:pt idx="1">
                  <c:v>Fall 2019</c:v>
                </c:pt>
                <c:pt idx="2">
                  <c:v>Fall 2020</c:v>
                </c:pt>
                <c:pt idx="3">
                  <c:v>Fall 2021</c:v>
                </c:pt>
              </c:strCache>
            </c:strRef>
          </c:cat>
          <c:val>
            <c:numRef>
              <c:f>Sheet1!$B$112:$B$115</c:f>
              <c:numCache>
                <c:formatCode>0%</c:formatCode>
                <c:ptCount val="4"/>
                <c:pt idx="0">
                  <c:v>0.24</c:v>
                </c:pt>
                <c:pt idx="1">
                  <c:v>0.21</c:v>
                </c:pt>
                <c:pt idx="2">
                  <c:v>0.23</c:v>
                </c:pt>
                <c:pt idx="3">
                  <c:v>0.21</c:v>
                </c:pt>
              </c:numCache>
            </c:numRef>
          </c:val>
          <c:extLst>
            <c:ext xmlns:c16="http://schemas.microsoft.com/office/drawing/2014/chart" uri="{C3380CC4-5D6E-409C-BE32-E72D297353CC}">
              <c16:uniqueId val="{00000000-D537-4310-83C6-15E8244C5CF1}"/>
            </c:ext>
          </c:extLst>
        </c:ser>
        <c:dLbls>
          <c:dLblPos val="outEnd"/>
          <c:showLegendKey val="0"/>
          <c:showVal val="1"/>
          <c:showCatName val="0"/>
          <c:showSerName val="0"/>
          <c:showPercent val="0"/>
          <c:showBubbleSize val="0"/>
        </c:dLbls>
        <c:gapWidth val="219"/>
        <c:overlap val="-27"/>
        <c:axId val="1139629200"/>
        <c:axId val="1139630032"/>
      </c:barChart>
      <c:catAx>
        <c:axId val="113962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630032"/>
        <c:crosses val="autoZero"/>
        <c:auto val="1"/>
        <c:lblAlgn val="ctr"/>
        <c:lblOffset val="100"/>
        <c:noMultiLvlLbl val="0"/>
      </c:catAx>
      <c:valAx>
        <c:axId val="1139630032"/>
        <c:scaling>
          <c:orientation val="minMax"/>
          <c:max val="0.25"/>
          <c:min val="0.2"/>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139629200"/>
        <c:crosses val="autoZero"/>
        <c:crossBetween val="between"/>
        <c:majorUnit val="1.0000000000000002E-2"/>
      </c:valAx>
      <c:spPr>
        <a:noFill/>
        <a:ln>
          <a:noFill/>
        </a:ln>
        <a:effectLst/>
      </c:spPr>
    </c:plotArea>
    <c:plotVisOnly val="1"/>
    <c:dispBlanksAs val="gap"/>
    <c:showDLblsOverMax val="0"/>
  </c:chart>
  <c:spPr>
    <a:solidFill>
      <a:schemeClr val="bg1"/>
    </a:solidFill>
    <a:ln>
      <a:noFill/>
    </a:ln>
    <a:effectLst/>
  </c:spPr>
  <c:txPr>
    <a:bodyPr/>
    <a:lstStyle/>
    <a:p>
      <a:pPr>
        <a:defRPr sz="1100">
          <a:latin typeface="Century Gothic" panose="020B0502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Sheet1!$A$63:$A$67</c:f>
              <c:strCache>
                <c:ptCount val="5"/>
                <c:pt idx="0">
                  <c:v>2020-21</c:v>
                </c:pt>
                <c:pt idx="1">
                  <c:v>2021-22</c:v>
                </c:pt>
                <c:pt idx="2">
                  <c:v>2022-23</c:v>
                </c:pt>
                <c:pt idx="3">
                  <c:v>2023-24</c:v>
                </c:pt>
                <c:pt idx="4">
                  <c:v>2024-25</c:v>
                </c:pt>
              </c:strCache>
            </c:strRef>
          </c:cat>
          <c:val>
            <c:numRef>
              <c:f>Sheet1!$B$63:$B$67</c:f>
              <c:numCache>
                <c:formatCode>General</c:formatCode>
                <c:ptCount val="5"/>
                <c:pt idx="0">
                  <c:v>20</c:v>
                </c:pt>
                <c:pt idx="1">
                  <c:v>73</c:v>
                </c:pt>
                <c:pt idx="2">
                  <c:v>71</c:v>
                </c:pt>
                <c:pt idx="3">
                  <c:v>129</c:v>
                </c:pt>
                <c:pt idx="4">
                  <c:v>135</c:v>
                </c:pt>
              </c:numCache>
            </c:numRef>
          </c:val>
          <c:extLst>
            <c:ext xmlns:c16="http://schemas.microsoft.com/office/drawing/2014/chart" uri="{C3380CC4-5D6E-409C-BE32-E72D297353CC}">
              <c16:uniqueId val="{00000000-5FC0-428F-8820-7806222E59F0}"/>
            </c:ext>
          </c:extLst>
        </c:ser>
        <c:dLbls>
          <c:dLblPos val="outEnd"/>
          <c:showLegendKey val="0"/>
          <c:showVal val="1"/>
          <c:showCatName val="0"/>
          <c:showSerName val="0"/>
          <c:showPercent val="0"/>
          <c:showBubbleSize val="0"/>
        </c:dLbls>
        <c:gapWidth val="219"/>
        <c:overlap val="-27"/>
        <c:axId val="1059370944"/>
        <c:axId val="1059367200"/>
      </c:barChart>
      <c:catAx>
        <c:axId val="105937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9367200"/>
        <c:crosses val="autoZero"/>
        <c:auto val="1"/>
        <c:lblAlgn val="ctr"/>
        <c:lblOffset val="100"/>
        <c:noMultiLvlLbl val="0"/>
      </c:catAx>
      <c:valAx>
        <c:axId val="1059367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1059370944"/>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100">
          <a:latin typeface="Century Gothic" panose="020B0502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Sheet1!$S$150</c:f>
              <c:strCache>
                <c:ptCount val="1"/>
                <c:pt idx="0">
                  <c:v>2021-22</c:v>
                </c:pt>
              </c:strCache>
            </c:strRef>
          </c:tx>
          <c:spPr>
            <a:solidFill>
              <a:schemeClr val="accent1"/>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Sheet1!$T$149:$W$149</c:f>
              <c:strCache>
                <c:ptCount val="4"/>
                <c:pt idx="0">
                  <c:v>Credit Headcount</c:v>
                </c:pt>
                <c:pt idx="1">
                  <c:v>Noncredit Headcount</c:v>
                </c:pt>
                <c:pt idx="2">
                  <c:v>CTE Completions</c:v>
                </c:pt>
                <c:pt idx="3">
                  <c:v>Noncredit Completions</c:v>
                </c:pt>
              </c:strCache>
            </c:strRef>
          </c:cat>
          <c:val>
            <c:numRef>
              <c:f>Sheet1!$T$150:$W$150</c:f>
              <c:numCache>
                <c:formatCode>0</c:formatCode>
                <c:ptCount val="4"/>
                <c:pt idx="0">
                  <c:v>2244</c:v>
                </c:pt>
                <c:pt idx="1">
                  <c:v>3289</c:v>
                </c:pt>
                <c:pt idx="2">
                  <c:v>321</c:v>
                </c:pt>
                <c:pt idx="3">
                  <c:v>3635</c:v>
                </c:pt>
              </c:numCache>
            </c:numRef>
          </c:val>
          <c:extLst>
            <c:ext xmlns:c16="http://schemas.microsoft.com/office/drawing/2014/chart" uri="{C3380CC4-5D6E-409C-BE32-E72D297353CC}">
              <c16:uniqueId val="{00000000-4732-4115-8401-F180A192F252}"/>
            </c:ext>
          </c:extLst>
        </c:ser>
        <c:ser>
          <c:idx val="1"/>
          <c:order val="1"/>
          <c:tx>
            <c:strRef>
              <c:f>Sheet1!$S$151</c:f>
              <c:strCache>
                <c:ptCount val="1"/>
                <c:pt idx="0">
                  <c:v>2022-23</c:v>
                </c:pt>
              </c:strCache>
            </c:strRef>
          </c:tx>
          <c:spPr>
            <a:solidFill>
              <a:schemeClr val="accent2"/>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Sheet1!$T$149:$W$149</c:f>
              <c:strCache>
                <c:ptCount val="4"/>
                <c:pt idx="0">
                  <c:v>Credit Headcount</c:v>
                </c:pt>
                <c:pt idx="1">
                  <c:v>Noncredit Headcount</c:v>
                </c:pt>
                <c:pt idx="2">
                  <c:v>CTE Completions</c:v>
                </c:pt>
                <c:pt idx="3">
                  <c:v>Noncredit Completions</c:v>
                </c:pt>
              </c:strCache>
            </c:strRef>
          </c:cat>
          <c:val>
            <c:numRef>
              <c:f>Sheet1!$T$151:$W$151</c:f>
              <c:numCache>
                <c:formatCode>0</c:formatCode>
                <c:ptCount val="4"/>
                <c:pt idx="0">
                  <c:v>2288</c:v>
                </c:pt>
                <c:pt idx="1">
                  <c:v>3458</c:v>
                </c:pt>
                <c:pt idx="2">
                  <c:v>333</c:v>
                </c:pt>
                <c:pt idx="3">
                  <c:v>4312</c:v>
                </c:pt>
              </c:numCache>
            </c:numRef>
          </c:val>
          <c:extLst>
            <c:ext xmlns:c16="http://schemas.microsoft.com/office/drawing/2014/chart" uri="{C3380CC4-5D6E-409C-BE32-E72D297353CC}">
              <c16:uniqueId val="{00000001-4732-4115-8401-F180A192F252}"/>
            </c:ext>
          </c:extLst>
        </c:ser>
        <c:ser>
          <c:idx val="2"/>
          <c:order val="2"/>
          <c:tx>
            <c:strRef>
              <c:f>Sheet1!$S$152</c:f>
              <c:strCache>
                <c:ptCount val="1"/>
                <c:pt idx="0">
                  <c:v>2023-24</c:v>
                </c:pt>
              </c:strCache>
            </c:strRef>
          </c:tx>
          <c:spPr>
            <a:solidFill>
              <a:schemeClr val="accent3"/>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Sheet1!$T$149:$W$149</c:f>
              <c:strCache>
                <c:ptCount val="4"/>
                <c:pt idx="0">
                  <c:v>Credit Headcount</c:v>
                </c:pt>
                <c:pt idx="1">
                  <c:v>Noncredit Headcount</c:v>
                </c:pt>
                <c:pt idx="2">
                  <c:v>CTE Completions</c:v>
                </c:pt>
                <c:pt idx="3">
                  <c:v>Noncredit Completions</c:v>
                </c:pt>
              </c:strCache>
            </c:strRef>
          </c:cat>
          <c:val>
            <c:numRef>
              <c:f>Sheet1!$T$152:$W$152</c:f>
              <c:numCache>
                <c:formatCode>0</c:formatCode>
                <c:ptCount val="4"/>
                <c:pt idx="0">
                  <c:v>2517</c:v>
                </c:pt>
                <c:pt idx="1">
                  <c:v>3403</c:v>
                </c:pt>
                <c:pt idx="2">
                  <c:v>377</c:v>
                </c:pt>
                <c:pt idx="3">
                  <c:v>4264</c:v>
                </c:pt>
              </c:numCache>
            </c:numRef>
          </c:val>
          <c:extLst>
            <c:ext xmlns:c16="http://schemas.microsoft.com/office/drawing/2014/chart" uri="{C3380CC4-5D6E-409C-BE32-E72D297353CC}">
              <c16:uniqueId val="{00000002-4732-4115-8401-F180A192F252}"/>
            </c:ext>
          </c:extLst>
        </c:ser>
        <c:ser>
          <c:idx val="3"/>
          <c:order val="3"/>
          <c:tx>
            <c:strRef>
              <c:f>Sheet1!$S$153</c:f>
              <c:strCache>
                <c:ptCount val="1"/>
                <c:pt idx="0">
                  <c:v>2024-25</c:v>
                </c:pt>
              </c:strCache>
            </c:strRef>
          </c:tx>
          <c:spPr>
            <a:solidFill>
              <a:schemeClr val="accent4"/>
            </a:solidFill>
            <a:ln>
              <a:noFill/>
            </a:ln>
            <a:effectLst/>
          </c:spPr>
          <c:invertIfNegative val="0"/>
          <c:dLbls>
            <c:spPr>
              <a:noFill/>
              <a:ln>
                <a:noFill/>
              </a:ln>
              <a:effectLst/>
            </c:spPr>
            <c:txPr>
              <a:bodyPr rot="-5400000" spcFirstLastPara="1" vertOverflow="ellipsis"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Sheet1!$T$149:$W$149</c:f>
              <c:strCache>
                <c:ptCount val="4"/>
                <c:pt idx="0">
                  <c:v>Credit Headcount</c:v>
                </c:pt>
                <c:pt idx="1">
                  <c:v>Noncredit Headcount</c:v>
                </c:pt>
                <c:pt idx="2">
                  <c:v>CTE Completions</c:v>
                </c:pt>
                <c:pt idx="3">
                  <c:v>Noncredit Completions</c:v>
                </c:pt>
              </c:strCache>
            </c:strRef>
          </c:cat>
          <c:val>
            <c:numRef>
              <c:f>Sheet1!$T$153:$W$153</c:f>
              <c:numCache>
                <c:formatCode>0</c:formatCode>
                <c:ptCount val="4"/>
                <c:pt idx="0">
                  <c:v>2715</c:v>
                </c:pt>
                <c:pt idx="1">
                  <c:v>2832</c:v>
                </c:pt>
                <c:pt idx="2">
                  <c:v>330</c:v>
                </c:pt>
                <c:pt idx="3">
                  <c:v>3816</c:v>
                </c:pt>
              </c:numCache>
            </c:numRef>
          </c:val>
          <c:extLst>
            <c:ext xmlns:c16="http://schemas.microsoft.com/office/drawing/2014/chart" uri="{C3380CC4-5D6E-409C-BE32-E72D297353CC}">
              <c16:uniqueId val="{00000003-4732-4115-8401-F180A192F252}"/>
            </c:ext>
          </c:extLst>
        </c:ser>
        <c:dLbls>
          <c:dLblPos val="outEnd"/>
          <c:showLegendKey val="0"/>
          <c:showVal val="1"/>
          <c:showCatName val="0"/>
          <c:showSerName val="0"/>
          <c:showPercent val="0"/>
          <c:showBubbleSize val="0"/>
        </c:dLbls>
        <c:gapWidth val="219"/>
        <c:overlap val="-27"/>
        <c:axId val="550732031"/>
        <c:axId val="550727455"/>
      </c:barChart>
      <c:catAx>
        <c:axId val="5507320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550727455"/>
        <c:crosses val="autoZero"/>
        <c:auto val="1"/>
        <c:lblAlgn val="ctr"/>
        <c:lblOffset val="100"/>
        <c:noMultiLvlLbl val="0"/>
      </c:catAx>
      <c:valAx>
        <c:axId val="5507274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crossAx val="55073203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latin typeface="Century Gothic" panose="020B0502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02DAF98-0408-484B-8DDB-B810F5CAEC67}" type="datetimeFigureOut">
              <a:rPr lang="en-US" smtClean="0"/>
              <a:t>9/3/2025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5C0B93B-4F69-4BC0-B074-786F41EA70CF}" type="slidenum">
              <a:rPr lang="en-US" smtClean="0"/>
              <a:t>‹#›</a:t>
            </a:fld>
            <a:endParaRPr lang="en-US"/>
          </a:p>
        </p:txBody>
      </p:sp>
    </p:spTree>
    <p:extLst>
      <p:ext uri="{BB962C8B-B14F-4D97-AF65-F5344CB8AC3E}">
        <p14:creationId xmlns:p14="http://schemas.microsoft.com/office/powerpoint/2010/main" val="2534231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most part, these are all great examples of what is called a “lagging indicator,” meaning a measurement of something that has already occurred, providing information about past trends and outcomes, rather than predicting future ones.</a:t>
            </a:r>
          </a:p>
        </p:txBody>
      </p:sp>
      <p:sp>
        <p:nvSpPr>
          <p:cNvPr id="4" name="Slide Number Placeholder 3"/>
          <p:cNvSpPr>
            <a:spLocks noGrp="1"/>
          </p:cNvSpPr>
          <p:nvPr>
            <p:ph type="sldNum" sz="quarter" idx="5"/>
          </p:nvPr>
        </p:nvSpPr>
        <p:spPr/>
        <p:txBody>
          <a:bodyPr/>
          <a:lstStyle/>
          <a:p>
            <a:fld id="{E5C0B93B-4F69-4BC0-B074-786F41EA70CF}" type="slidenum">
              <a:rPr lang="en-US" smtClean="0"/>
              <a:t>1</a:t>
            </a:fld>
            <a:endParaRPr lang="en-US"/>
          </a:p>
        </p:txBody>
      </p:sp>
    </p:spTree>
    <p:extLst>
      <p:ext uri="{BB962C8B-B14F-4D97-AF65-F5344CB8AC3E}">
        <p14:creationId xmlns:p14="http://schemas.microsoft.com/office/powerpoint/2010/main" val="2742606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Zak</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10</a:t>
            </a:fld>
            <a:endParaRPr lang="en-US"/>
          </a:p>
        </p:txBody>
      </p:sp>
    </p:spTree>
    <p:extLst>
      <p:ext uri="{BB962C8B-B14F-4D97-AF65-F5344CB8AC3E}">
        <p14:creationId xmlns:p14="http://schemas.microsoft.com/office/powerpoint/2010/main" val="25977603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11</a:t>
            </a:fld>
            <a:endParaRPr lang="en-US"/>
          </a:p>
        </p:txBody>
      </p:sp>
    </p:spTree>
    <p:extLst>
      <p:ext uri="{BB962C8B-B14F-4D97-AF65-F5344CB8AC3E}">
        <p14:creationId xmlns:p14="http://schemas.microsoft.com/office/powerpoint/2010/main" val="1676923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Zak</a:t>
            </a:r>
          </a:p>
        </p:txBody>
      </p:sp>
      <p:sp>
        <p:nvSpPr>
          <p:cNvPr id="4" name="Slide Number Placeholder 3"/>
          <p:cNvSpPr>
            <a:spLocks noGrp="1"/>
          </p:cNvSpPr>
          <p:nvPr>
            <p:ph type="sldNum" sz="quarter" idx="5"/>
          </p:nvPr>
        </p:nvSpPr>
        <p:spPr/>
        <p:txBody>
          <a:bodyPr/>
          <a:lstStyle/>
          <a:p>
            <a:fld id="{E5C0B93B-4F69-4BC0-B074-786F41EA70CF}" type="slidenum">
              <a:rPr lang="en-US" smtClean="0"/>
              <a:t>12</a:t>
            </a:fld>
            <a:endParaRPr lang="en-US"/>
          </a:p>
        </p:txBody>
      </p:sp>
    </p:spTree>
    <p:extLst>
      <p:ext uri="{BB962C8B-B14F-4D97-AF65-F5344CB8AC3E}">
        <p14:creationId xmlns:p14="http://schemas.microsoft.com/office/powerpoint/2010/main" val="2457801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Zak</a:t>
            </a:r>
          </a:p>
        </p:txBody>
      </p:sp>
      <p:sp>
        <p:nvSpPr>
          <p:cNvPr id="4" name="Slide Number Placeholder 3"/>
          <p:cNvSpPr>
            <a:spLocks noGrp="1"/>
          </p:cNvSpPr>
          <p:nvPr>
            <p:ph type="sldNum" sz="quarter" idx="5"/>
          </p:nvPr>
        </p:nvSpPr>
        <p:spPr/>
        <p:txBody>
          <a:bodyPr/>
          <a:lstStyle/>
          <a:p>
            <a:fld id="{E5C0B93B-4F69-4BC0-B074-786F41EA70CF}" type="slidenum">
              <a:rPr lang="en-US" smtClean="0"/>
              <a:t>13</a:t>
            </a:fld>
            <a:endParaRPr lang="en-US"/>
          </a:p>
        </p:txBody>
      </p:sp>
    </p:spTree>
    <p:extLst>
      <p:ext uri="{BB962C8B-B14F-4D97-AF65-F5344CB8AC3E}">
        <p14:creationId xmlns:p14="http://schemas.microsoft.com/office/powerpoint/2010/main" val="1825737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14</a:t>
            </a:fld>
            <a:endParaRPr lang="en-US"/>
          </a:p>
        </p:txBody>
      </p:sp>
    </p:spTree>
    <p:extLst>
      <p:ext uri="{BB962C8B-B14F-4D97-AF65-F5344CB8AC3E}">
        <p14:creationId xmlns:p14="http://schemas.microsoft.com/office/powerpoint/2010/main" val="1063814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Annemarie: Since the targets are a little more complex, we could add a visual to show whether each of the sub-indicators are met, almost met, or not met (for example, highlight or circle the appropriate box). Thoughts?</a:t>
            </a:r>
          </a:p>
        </p:txBody>
      </p:sp>
      <p:sp>
        <p:nvSpPr>
          <p:cNvPr id="4" name="Slide Number Placeholder 3"/>
          <p:cNvSpPr>
            <a:spLocks noGrp="1"/>
          </p:cNvSpPr>
          <p:nvPr>
            <p:ph type="sldNum" sz="quarter" idx="5"/>
          </p:nvPr>
        </p:nvSpPr>
        <p:spPr/>
        <p:txBody>
          <a:bodyPr/>
          <a:lstStyle/>
          <a:p>
            <a:fld id="{E5C0B93B-4F69-4BC0-B074-786F41EA70CF}" type="slidenum">
              <a:rPr lang="en-US" smtClean="0"/>
              <a:t>15</a:t>
            </a:fld>
            <a:endParaRPr lang="en-US"/>
          </a:p>
        </p:txBody>
      </p:sp>
    </p:spTree>
    <p:extLst>
      <p:ext uri="{BB962C8B-B14F-4D97-AF65-F5344CB8AC3E}">
        <p14:creationId xmlns:p14="http://schemas.microsoft.com/office/powerpoint/2010/main" val="1650261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past year focused on redefining workforce courses, programs and completions to more closely align with HECC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Data has been updated for the past three years to create consistency from year to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With this foundation, we can work with HECC to pull data from peer institutions</a:t>
            </a:r>
          </a:p>
          <a:p>
            <a:endParaRPr lang="en-US" dirty="0"/>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16</a:t>
            </a:fld>
            <a:endParaRPr lang="en-US"/>
          </a:p>
        </p:txBody>
      </p:sp>
    </p:spTree>
    <p:extLst>
      <p:ext uri="{BB962C8B-B14F-4D97-AF65-F5344CB8AC3E}">
        <p14:creationId xmlns:p14="http://schemas.microsoft.com/office/powerpoint/2010/main" val="1094420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17</a:t>
            </a:fld>
            <a:endParaRPr lang="en-US"/>
          </a:p>
        </p:txBody>
      </p:sp>
    </p:spTree>
    <p:extLst>
      <p:ext uri="{BB962C8B-B14F-4D97-AF65-F5344CB8AC3E}">
        <p14:creationId xmlns:p14="http://schemas.microsoft.com/office/powerpoint/2010/main" val="2520724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  add observations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Definitions as discussed in dean team – add comment here after tomorrow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 tools: </a:t>
            </a:r>
            <a:r>
              <a:rPr lang="en-US" dirty="0" err="1"/>
              <a:t>Lightcast</a:t>
            </a:r>
            <a:r>
              <a:rPr lang="en-US" dirty="0"/>
              <a:t> (real time analysis of job markets and employer needs); program demand gap analysis – a deeper dive into variety of sources that will tell us more about how our offerings compare to the landscape of needs in Central Oregon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steps for SPAT is to provide baseline data and metrics for </a:t>
            </a:r>
            <a:r>
              <a:rPr lang="en-US"/>
              <a:t>future work</a:t>
            </a:r>
            <a:endParaRPr lang="en-US" dirty="0"/>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18</a:t>
            </a:fld>
            <a:endParaRPr lang="en-US"/>
          </a:p>
        </p:txBody>
      </p:sp>
    </p:spTree>
    <p:extLst>
      <p:ext uri="{BB962C8B-B14F-4D97-AF65-F5344CB8AC3E}">
        <p14:creationId xmlns:p14="http://schemas.microsoft.com/office/powerpoint/2010/main" val="1420014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19</a:t>
            </a:fld>
            <a:endParaRPr lang="en-US"/>
          </a:p>
        </p:txBody>
      </p:sp>
    </p:spTree>
    <p:extLst>
      <p:ext uri="{BB962C8B-B14F-4D97-AF65-F5344CB8AC3E}">
        <p14:creationId xmlns:p14="http://schemas.microsoft.com/office/powerpoint/2010/main" val="4206383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2</a:t>
            </a:fld>
            <a:endParaRPr lang="en-US"/>
          </a:p>
        </p:txBody>
      </p:sp>
    </p:spTree>
    <p:extLst>
      <p:ext uri="{BB962C8B-B14F-4D97-AF65-F5344CB8AC3E}">
        <p14:creationId xmlns:p14="http://schemas.microsoft.com/office/powerpoint/2010/main" val="16535980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a:t>
            </a:r>
          </a:p>
          <a:p>
            <a:endParaRPr lang="en-US" dirty="0"/>
          </a:p>
          <a:p>
            <a:r>
              <a:rPr lang="en-US" dirty="0"/>
              <a:t>2024 GHG inventory currently being calculated.</a:t>
            </a:r>
          </a:p>
          <a:p>
            <a:r>
              <a:rPr lang="en-US" dirty="0"/>
              <a:t>More sustainable energy delivered by Pacific Power.</a:t>
            </a:r>
          </a:p>
          <a:p>
            <a:r>
              <a:rPr lang="en-US" dirty="0"/>
              <a:t>Equipment outages.</a:t>
            </a:r>
          </a:p>
          <a:p>
            <a:r>
              <a:rPr lang="en-US" dirty="0"/>
              <a:t>Working with Pacific Power during high use times and shutting down part of our systems when they need it.  We also are paid for this.</a:t>
            </a:r>
          </a:p>
          <a:p>
            <a:r>
              <a:rPr lang="en-US" sz="1800" dirty="0">
                <a:solidFill>
                  <a:srgbClr val="191919"/>
                </a:solidFill>
                <a:latin typeface="HelveticaNeue"/>
              </a:rPr>
              <a:t>Upgrading to more efficient LED lighting and implementing lighting controls and schedules-Changing HVAC setpoints and standardizing building energy management systems (EMS)-Working to match building activities with occupancy modes in the EMS-Behavior change campaigns like the Wickiup residence hall February energy challenge encourages students to turn off lights, wash laundry on cold cycle, take shorter showers, leave windows closed and manage temps through thermostat-Ending the 24/7 ventilation policy that went into place during COVID-Education campaigns about specific building needs like turning off lights, identifying cold/hot zones so CS could address thermostat overlap (Tally met with many individuals in buildings to identify opportunities).</a:t>
            </a:r>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20</a:t>
            </a:fld>
            <a:endParaRPr lang="en-US"/>
          </a:p>
        </p:txBody>
      </p:sp>
    </p:spTree>
    <p:extLst>
      <p:ext uri="{BB962C8B-B14F-4D97-AF65-F5344CB8AC3E}">
        <p14:creationId xmlns:p14="http://schemas.microsoft.com/office/powerpoint/2010/main" val="7720951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a:t>
            </a:r>
          </a:p>
          <a:p>
            <a:endParaRPr lang="en-US" dirty="0"/>
          </a:p>
          <a:p>
            <a:r>
              <a:rPr lang="en-US" sz="1800" dirty="0">
                <a:effectLst/>
                <a:latin typeface="Calibri" panose="020F0502020204030204" pitchFamily="34" charset="0"/>
                <a:ea typeface="Calibri" panose="020F0502020204030204" pitchFamily="34" charset="0"/>
                <a:cs typeface="Times New Roman" panose="02020603050405020304" pitchFamily="18" charset="0"/>
              </a:rPr>
              <a:t>While staff are still exploring the reasons behind these successes, early indicators are Pacific Power providing additional renewable energy, upgrade of boilers and AC units, and energy efficient efforts with Energy Trust of Oregon’s strategic energy management program. 2024 is currently under review. </a:t>
            </a:r>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21</a:t>
            </a:fld>
            <a:endParaRPr lang="en-US"/>
          </a:p>
        </p:txBody>
      </p:sp>
    </p:spTree>
    <p:extLst>
      <p:ext uri="{BB962C8B-B14F-4D97-AF65-F5344CB8AC3E}">
        <p14:creationId xmlns:p14="http://schemas.microsoft.com/office/powerpoint/2010/main" val="20269847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 </a:t>
            </a:r>
            <a:r>
              <a:rPr lang="en-US"/>
              <a:t>with Laurie to close</a:t>
            </a:r>
          </a:p>
        </p:txBody>
      </p:sp>
      <p:sp>
        <p:nvSpPr>
          <p:cNvPr id="4" name="Slide Number Placeholder 3"/>
          <p:cNvSpPr>
            <a:spLocks noGrp="1"/>
          </p:cNvSpPr>
          <p:nvPr>
            <p:ph type="sldNum" sz="quarter" idx="5"/>
          </p:nvPr>
        </p:nvSpPr>
        <p:spPr/>
        <p:txBody>
          <a:bodyPr/>
          <a:lstStyle/>
          <a:p>
            <a:fld id="{E5C0B93B-4F69-4BC0-B074-786F41EA70CF}" type="slidenum">
              <a:rPr lang="en-US" smtClean="0"/>
              <a:t>22</a:t>
            </a:fld>
            <a:endParaRPr lang="en-US"/>
          </a:p>
        </p:txBody>
      </p:sp>
    </p:spTree>
    <p:extLst>
      <p:ext uri="{BB962C8B-B14F-4D97-AF65-F5344CB8AC3E}">
        <p14:creationId xmlns:p14="http://schemas.microsoft.com/office/powerpoint/2010/main" val="1384630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3</a:t>
            </a:fld>
            <a:endParaRPr lang="en-US"/>
          </a:p>
        </p:txBody>
      </p:sp>
    </p:spTree>
    <p:extLst>
      <p:ext uri="{BB962C8B-B14F-4D97-AF65-F5344CB8AC3E}">
        <p14:creationId xmlns:p14="http://schemas.microsoft.com/office/powerpoint/2010/main" val="3975899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4</a:t>
            </a:fld>
            <a:endParaRPr lang="en-US"/>
          </a:p>
        </p:txBody>
      </p:sp>
    </p:spTree>
    <p:extLst>
      <p:ext uri="{BB962C8B-B14F-4D97-AF65-F5344CB8AC3E}">
        <p14:creationId xmlns:p14="http://schemas.microsoft.com/office/powerpoint/2010/main" val="420597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Annemarie</a:t>
            </a:r>
          </a:p>
        </p:txBody>
      </p:sp>
      <p:sp>
        <p:nvSpPr>
          <p:cNvPr id="4" name="Slide Number Placeholder 3"/>
          <p:cNvSpPr>
            <a:spLocks noGrp="1"/>
          </p:cNvSpPr>
          <p:nvPr>
            <p:ph type="sldNum" sz="quarter" idx="5"/>
          </p:nvPr>
        </p:nvSpPr>
        <p:spPr/>
        <p:txBody>
          <a:bodyPr/>
          <a:lstStyle/>
          <a:p>
            <a:fld id="{E5C0B93B-4F69-4BC0-B074-786F41EA70CF}" type="slidenum">
              <a:rPr lang="en-US" smtClean="0"/>
              <a:t>5</a:t>
            </a:fld>
            <a:endParaRPr lang="en-US"/>
          </a:p>
        </p:txBody>
      </p:sp>
    </p:spTree>
    <p:extLst>
      <p:ext uri="{BB962C8B-B14F-4D97-AF65-F5344CB8AC3E}">
        <p14:creationId xmlns:p14="http://schemas.microsoft.com/office/powerpoint/2010/main" val="1740022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a:t>
            </a:r>
          </a:p>
          <a:p>
            <a:endParaRPr lang="en-US" dirty="0"/>
          </a:p>
          <a:p>
            <a:r>
              <a:rPr lang="en-US" dirty="0"/>
              <a:t>In comparison to COCC:</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IPEDS comparator institutions: +10%</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All Oregon community colleges: Equal</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Oregon Guided Pathways comparators: -5%</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6</a:t>
            </a:fld>
            <a:endParaRPr lang="en-US"/>
          </a:p>
        </p:txBody>
      </p:sp>
    </p:spTree>
    <p:extLst>
      <p:ext uri="{BB962C8B-B14F-4D97-AF65-F5344CB8AC3E}">
        <p14:creationId xmlns:p14="http://schemas.microsoft.com/office/powerpoint/2010/main" val="1006653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Annemarie: This is the same data as shared in June as institutions do not report enrolled student data to the National Student Clearinghouse until end of October. Therefore, fall 2022 cohort data will be shared in our year 3 report.</a:t>
            </a:r>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7</a:t>
            </a:fld>
            <a:endParaRPr lang="en-US"/>
          </a:p>
        </p:txBody>
      </p:sp>
    </p:spTree>
    <p:extLst>
      <p:ext uri="{BB962C8B-B14F-4D97-AF65-F5344CB8AC3E}">
        <p14:creationId xmlns:p14="http://schemas.microsoft.com/office/powerpoint/2010/main" val="3656936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8</a:t>
            </a:fld>
            <a:endParaRPr lang="en-US"/>
          </a:p>
        </p:txBody>
      </p:sp>
    </p:spTree>
    <p:extLst>
      <p:ext uri="{BB962C8B-B14F-4D97-AF65-F5344CB8AC3E}">
        <p14:creationId xmlns:p14="http://schemas.microsoft.com/office/powerpoint/2010/main" val="1274432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Zak</a:t>
            </a:r>
          </a:p>
        </p:txBody>
      </p:sp>
      <p:sp>
        <p:nvSpPr>
          <p:cNvPr id="4" name="Slide Number Placeholder 3"/>
          <p:cNvSpPr>
            <a:spLocks noGrp="1"/>
          </p:cNvSpPr>
          <p:nvPr>
            <p:ph type="sldNum" sz="quarter" idx="5"/>
          </p:nvPr>
        </p:nvSpPr>
        <p:spPr/>
        <p:txBody>
          <a:bodyPr/>
          <a:lstStyle/>
          <a:p>
            <a:fld id="{E5C0B93B-4F69-4BC0-B074-786F41EA70CF}" type="slidenum">
              <a:rPr lang="en-US" smtClean="0"/>
              <a:t>9</a:t>
            </a:fld>
            <a:endParaRPr lang="en-US"/>
          </a:p>
        </p:txBody>
      </p:sp>
    </p:spTree>
    <p:extLst>
      <p:ext uri="{BB962C8B-B14F-4D97-AF65-F5344CB8AC3E}">
        <p14:creationId xmlns:p14="http://schemas.microsoft.com/office/powerpoint/2010/main" val="562519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7543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43073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79891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77202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31178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89322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62204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86511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89577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08598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9/3/2025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10422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63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chart" Target="../charts/char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569243" y="2282726"/>
            <a:ext cx="6005513" cy="2800767"/>
          </a:xfrm>
          <a:prstGeom prst="rect">
            <a:avLst/>
          </a:prstGeom>
          <a:noFill/>
        </p:spPr>
        <p:txBody>
          <a:bodyPr wrap="square" rtlCol="0">
            <a:spAutoFit/>
          </a:bodyPr>
          <a:lstStyle/>
          <a:p>
            <a:pPr algn="ctr"/>
            <a:r>
              <a:rPr lang="en-US" sz="3200" b="1" dirty="0">
                <a:solidFill>
                  <a:schemeClr val="bg1"/>
                </a:solidFill>
                <a:latin typeface="Century Gothic" panose="020B0502020202020204" pitchFamily="34" charset="0"/>
              </a:rPr>
              <a:t>2023 – 27 Strategic Plan </a:t>
            </a:r>
          </a:p>
          <a:p>
            <a:pPr algn="ctr"/>
            <a:r>
              <a:rPr lang="en-US" sz="3200" b="1" dirty="0">
                <a:solidFill>
                  <a:schemeClr val="bg1"/>
                </a:solidFill>
                <a:latin typeface="Century Gothic" panose="020B0502020202020204" pitchFamily="34" charset="0"/>
              </a:rPr>
              <a:t>Year Two Mission Fulfillment Report: Update</a:t>
            </a:r>
          </a:p>
          <a:p>
            <a:pPr algn="ctr"/>
            <a:endParaRPr lang="en-US" sz="3200" b="1" dirty="0">
              <a:solidFill>
                <a:schemeClr val="bg1"/>
              </a:solidFill>
              <a:latin typeface="Century Gothic" panose="020B0502020202020204" pitchFamily="34" charset="0"/>
            </a:endParaRPr>
          </a:p>
          <a:p>
            <a:pPr algn="ctr"/>
            <a:r>
              <a:rPr lang="en-US" sz="2400" dirty="0">
                <a:solidFill>
                  <a:schemeClr val="bg1"/>
                </a:solidFill>
                <a:latin typeface="Century Gothic" panose="020B0502020202020204" pitchFamily="34" charset="0"/>
              </a:rPr>
              <a:t>Board of Directors’ Meeting</a:t>
            </a:r>
          </a:p>
          <a:p>
            <a:pPr algn="ctr"/>
            <a:r>
              <a:rPr lang="en-US" sz="2400" dirty="0">
                <a:solidFill>
                  <a:schemeClr val="bg1"/>
                </a:solidFill>
                <a:latin typeface="Century Gothic" panose="020B0502020202020204" pitchFamily="34" charset="0"/>
              </a:rPr>
              <a:t>June 2025</a:t>
            </a:r>
          </a:p>
        </p:txBody>
      </p:sp>
    </p:spTree>
    <p:custDataLst>
      <p:tags r:id="rId1"/>
    </p:custDataLst>
    <p:extLst>
      <p:ext uri="{BB962C8B-B14F-4D97-AF65-F5344CB8AC3E}">
        <p14:creationId xmlns:p14="http://schemas.microsoft.com/office/powerpoint/2010/main" val="153204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15656"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Penetration Rate</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413337"/>
            <a:ext cx="6585168" cy="2585323"/>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Not available as indicator is unique to COCC</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rgbClr val="77A22F"/>
                </a:solidFill>
                <a:latin typeface="Century Gothic" panose="020B0502020202020204" pitchFamily="34" charset="0"/>
              </a:rPr>
              <a:t>Historical look back: COCC penetration rate declining as the population of Central Oregon changes</a:t>
            </a:r>
          </a:p>
          <a:p>
            <a:pPr marL="285750" indent="-285750">
              <a:buFont typeface="Arial" panose="020B0604020202020204" pitchFamily="34" charset="0"/>
              <a:buChar char="•"/>
            </a:pPr>
            <a:r>
              <a:rPr lang="en-US" dirty="0">
                <a:solidFill>
                  <a:srgbClr val="77A22F"/>
                </a:solidFill>
                <a:latin typeface="Century Gothic" panose="020B0502020202020204" pitchFamily="34" charset="0"/>
              </a:rPr>
              <a:t>Changed age range to include 15+ year olds</a:t>
            </a:r>
          </a:p>
          <a:p>
            <a:pPr marL="285750" indent="-285750">
              <a:buFont typeface="Arial" panose="020B0604020202020204" pitchFamily="34" charset="0"/>
              <a:buChar char="•"/>
            </a:pPr>
            <a:r>
              <a:rPr lang="en-US" dirty="0">
                <a:solidFill>
                  <a:srgbClr val="77A22F"/>
                </a:solidFill>
                <a:latin typeface="Century Gothic" panose="020B0502020202020204" pitchFamily="34" charset="0"/>
              </a:rPr>
              <a:t>Additional data included tri-county education attainment rate</a:t>
            </a:r>
          </a:p>
        </p:txBody>
      </p:sp>
    </p:spTree>
    <p:extLst>
      <p:ext uri="{BB962C8B-B14F-4D97-AF65-F5344CB8AC3E}">
        <p14:creationId xmlns:p14="http://schemas.microsoft.com/office/powerpoint/2010/main" val="236110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203483" y="1495485"/>
            <a:ext cx="6923247" cy="3046988"/>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Community Engagement</a:t>
            </a:r>
          </a:p>
          <a:p>
            <a:pPr algn="ctr"/>
            <a:r>
              <a:rPr lang="en-US" sz="2400" dirty="0">
                <a:solidFill>
                  <a:schemeClr val="bg1"/>
                </a:solidFill>
                <a:effectLst/>
                <a:latin typeface="Century Gothic" panose="020B0502020202020204" pitchFamily="34" charset="0"/>
              </a:rPr>
              <a:t>COCC engages with and responds to the needs of the communities we serve.</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rgbClr val="FFC000"/>
                </a:solidFill>
                <a:latin typeface="Century Gothic" panose="020B0502020202020204" pitchFamily="34" charset="0"/>
                <a:ea typeface="DengXian" panose="02010600030101010101" pitchFamily="2" charset="-122"/>
                <a:cs typeface="Times New Roman" panose="02020603050405020304" pitchFamily="18" charset="0"/>
              </a:rPr>
              <a:t>College-Sponsored Events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&amp; Education Partnerships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674181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COMMUNITY ENGAGEMENT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College-Sponsored Events</a:t>
            </a:r>
          </a:p>
        </p:txBody>
      </p:sp>
      <p:sp>
        <p:nvSpPr>
          <p:cNvPr id="7" name="TextBox 6">
            <a:extLst>
              <a:ext uri="{FF2B5EF4-FFF2-40B4-BE49-F238E27FC236}">
                <a16:creationId xmlns:a16="http://schemas.microsoft.com/office/drawing/2014/main" id="{FF13FC1E-3743-4BA1-B8F8-A572726F87DC}"/>
              </a:ext>
            </a:extLst>
          </p:cNvPr>
          <p:cNvSpPr txBox="1"/>
          <p:nvPr/>
        </p:nvSpPr>
        <p:spPr>
          <a:xfrm>
            <a:off x="3623998" y="5033747"/>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11" name="Table 10">
            <a:extLst>
              <a:ext uri="{FF2B5EF4-FFF2-40B4-BE49-F238E27FC236}">
                <a16:creationId xmlns:a16="http://schemas.microsoft.com/office/drawing/2014/main" id="{EB7E493E-BD2F-4A82-83FF-78FF5B655EC8}"/>
              </a:ext>
            </a:extLst>
          </p:cNvPr>
          <p:cNvGraphicFramePr>
            <a:graphicFrameLocks noGrp="1"/>
          </p:cNvGraphicFramePr>
          <p:nvPr>
            <p:extLst>
              <p:ext uri="{D42A27DB-BD31-4B8C-83A1-F6EECF244321}">
                <p14:modId xmlns:p14="http://schemas.microsoft.com/office/powerpoint/2010/main" val="3963312102"/>
              </p:ext>
            </p:extLst>
          </p:nvPr>
        </p:nvGraphicFramePr>
        <p:xfrm>
          <a:off x="2252455" y="5501797"/>
          <a:ext cx="6025124" cy="731520"/>
        </p:xfrm>
        <a:graphic>
          <a:graphicData uri="http://schemas.openxmlformats.org/drawingml/2006/table">
            <a:tbl>
              <a:tblPr firstRow="1" firstCol="1" bandRow="1">
                <a:tableStyleId>{5C22544A-7EE6-4342-B048-85BDC9FD1C3A}</a:tableStyleId>
              </a:tblPr>
              <a:tblGrid>
                <a:gridCol w="1096263">
                  <a:extLst>
                    <a:ext uri="{9D8B030D-6E8A-4147-A177-3AD203B41FA5}">
                      <a16:colId xmlns:a16="http://schemas.microsoft.com/office/drawing/2014/main" val="3004757787"/>
                    </a:ext>
                  </a:extLst>
                </a:gridCol>
                <a:gridCol w="1209675">
                  <a:extLst>
                    <a:ext uri="{9D8B030D-6E8A-4147-A177-3AD203B41FA5}">
                      <a16:colId xmlns:a16="http://schemas.microsoft.com/office/drawing/2014/main" val="3540224664"/>
                    </a:ext>
                  </a:extLst>
                </a:gridCol>
                <a:gridCol w="1238250">
                  <a:extLst>
                    <a:ext uri="{9D8B030D-6E8A-4147-A177-3AD203B41FA5}">
                      <a16:colId xmlns:a16="http://schemas.microsoft.com/office/drawing/2014/main" val="1260873564"/>
                    </a:ext>
                  </a:extLst>
                </a:gridCol>
                <a:gridCol w="1152525">
                  <a:extLst>
                    <a:ext uri="{9D8B030D-6E8A-4147-A177-3AD203B41FA5}">
                      <a16:colId xmlns:a16="http://schemas.microsoft.com/office/drawing/2014/main" val="1687361372"/>
                    </a:ext>
                  </a:extLst>
                </a:gridCol>
                <a:gridCol w="1328411">
                  <a:extLst>
                    <a:ext uri="{9D8B030D-6E8A-4147-A177-3AD203B41FA5}">
                      <a16:colId xmlns:a16="http://schemas.microsoft.com/office/drawing/2014/main" val="4051317418"/>
                    </a:ext>
                  </a:extLst>
                </a:gridCol>
              </a:tblGrid>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2023-24</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2024-25</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2025-26</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2026-27</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extLst>
                  <a:ext uri="{0D108BD9-81ED-4DB2-BD59-A6C34878D82A}">
                    <a16:rowId xmlns:a16="http://schemas.microsoft.com/office/drawing/2014/main" val="1315623536"/>
                  </a:ext>
                </a:extLst>
              </a:tr>
              <a:tr h="0">
                <a:tc>
                  <a:txBody>
                    <a:bodyPr/>
                    <a:lstStyle/>
                    <a:p>
                      <a:pPr marL="0" marR="0">
                        <a:spcBef>
                          <a:spcPts val="0"/>
                        </a:spcBef>
                        <a:spcAft>
                          <a:spcPts val="0"/>
                        </a:spcAft>
                      </a:pPr>
                      <a:r>
                        <a:rPr lang="en-US" sz="1200" dirty="0">
                          <a:effectLst/>
                          <a:latin typeface="Century Gothic" panose="020B0502020202020204" pitchFamily="34" charset="0"/>
                        </a:rPr>
                        <a:t>Met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75+</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78+</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80+</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82+</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593746041"/>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65-74</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68-77</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70-79</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72-81</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4166289728"/>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64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67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69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71 or below</a:t>
                      </a: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132206281"/>
                  </a:ext>
                </a:extLst>
              </a:tr>
            </a:tbl>
          </a:graphicData>
        </a:graphic>
      </p:graphicFrame>
      <p:graphicFrame>
        <p:nvGraphicFramePr>
          <p:cNvPr id="10" name="Chart 9">
            <a:extLst>
              <a:ext uri="{FF2B5EF4-FFF2-40B4-BE49-F238E27FC236}">
                <a16:creationId xmlns:a16="http://schemas.microsoft.com/office/drawing/2014/main" id="{A9979077-C29F-4008-9745-3C566BB95E2C}"/>
              </a:ext>
            </a:extLst>
          </p:cNvPr>
          <p:cNvGraphicFramePr>
            <a:graphicFrameLocks/>
          </p:cNvGraphicFramePr>
          <p:nvPr>
            <p:extLst>
              <p:ext uri="{D42A27DB-BD31-4B8C-83A1-F6EECF244321}">
                <p14:modId xmlns:p14="http://schemas.microsoft.com/office/powerpoint/2010/main" val="2560960669"/>
              </p:ext>
            </p:extLst>
          </p:nvPr>
        </p:nvGraphicFramePr>
        <p:xfrm>
          <a:off x="3049811" y="1911030"/>
          <a:ext cx="4593771"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564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COMMUNITY ENGAGEMENT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College-Sponsored Events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440430"/>
            <a:ext cx="6076950" cy="2308324"/>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Not available as indicator is unique to COCC</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rgbClr val="77A22F"/>
                </a:solidFill>
                <a:latin typeface="Century Gothic" panose="020B0502020202020204" pitchFamily="34" charset="0"/>
              </a:rPr>
              <a:t>Formal adoption of an ‘Advancement’ model and desire to truly capture all events the College sponsors has allowed COCC to truly measure its impact across the region in a unique way.</a:t>
            </a:r>
          </a:p>
        </p:txBody>
      </p:sp>
    </p:spTree>
    <p:extLst>
      <p:ext uri="{BB962C8B-B14F-4D97-AF65-F5344CB8AC3E}">
        <p14:creationId xmlns:p14="http://schemas.microsoft.com/office/powerpoint/2010/main" val="22131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938926" y="1720840"/>
            <a:ext cx="7266147" cy="3416320"/>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Workforce Development</a:t>
            </a:r>
          </a:p>
          <a:p>
            <a:pPr algn="ctr"/>
            <a:r>
              <a:rPr lang="en-US" sz="2400" dirty="0">
                <a:solidFill>
                  <a:schemeClr val="bg1"/>
                </a:solidFill>
                <a:effectLst/>
                <a:latin typeface="Century Gothic" panose="020B0502020202020204" pitchFamily="34" charset="0"/>
              </a:rPr>
              <a:t>COCC develops and aligns educational opportunities with regional workforce needs and industry standards.</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lvl="1" algn="ctr"/>
            <a:r>
              <a:rPr lang="en-US" sz="2400" dirty="0">
                <a:solidFill>
                  <a:srgbClr val="FFC000"/>
                </a:solidFill>
                <a:latin typeface="Century Gothic" panose="020B0502020202020204" pitchFamily="34" charset="0"/>
                <a:ea typeface="DengXian" panose="02010600030101010101" pitchFamily="2" charset="-122"/>
                <a:cs typeface="Times New Roman" panose="02020603050405020304" pitchFamily="18" charset="0"/>
              </a:rPr>
              <a:t>Students: Headcount and Completions</a:t>
            </a:r>
          </a:p>
          <a:p>
            <a:pPr lvl="1" algn="ctr"/>
            <a:r>
              <a:rPr lang="en-US" sz="2400" dirty="0">
                <a:solidFill>
                  <a:srgbClr val="FFC000"/>
                </a:solidFill>
                <a:latin typeface="Century Gothic" panose="020B0502020202020204" pitchFamily="34" charset="0"/>
                <a:ea typeface="DengXian" panose="02010600030101010101" pitchFamily="2" charset="-122"/>
                <a:cs typeface="Times New Roman" panose="02020603050405020304" pitchFamily="18" charset="0"/>
              </a:rPr>
              <a:t>Offerings: Classes, Certificates and Degrees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916160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845" y="395176"/>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Students: </a:t>
            </a:r>
          </a:p>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Headcount &amp; Completion</a:t>
            </a:r>
          </a:p>
        </p:txBody>
      </p:sp>
      <p:sp>
        <p:nvSpPr>
          <p:cNvPr id="7" name="TextBox 6">
            <a:extLst>
              <a:ext uri="{FF2B5EF4-FFF2-40B4-BE49-F238E27FC236}">
                <a16:creationId xmlns:a16="http://schemas.microsoft.com/office/drawing/2014/main" id="{F5E0FCE4-3E18-4A8D-B6B9-FF035BF151CA}"/>
              </a:ext>
            </a:extLst>
          </p:cNvPr>
          <p:cNvSpPr txBox="1"/>
          <p:nvPr/>
        </p:nvSpPr>
        <p:spPr>
          <a:xfrm>
            <a:off x="3605885" y="4980015"/>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11" name="Table 10">
            <a:extLst>
              <a:ext uri="{FF2B5EF4-FFF2-40B4-BE49-F238E27FC236}">
                <a16:creationId xmlns:a16="http://schemas.microsoft.com/office/drawing/2014/main" id="{A7045840-A4A8-405E-BB7B-FB8C7A51BEB0}"/>
              </a:ext>
            </a:extLst>
          </p:cNvPr>
          <p:cNvGraphicFramePr>
            <a:graphicFrameLocks noGrp="1"/>
          </p:cNvGraphicFramePr>
          <p:nvPr>
            <p:extLst>
              <p:ext uri="{D42A27DB-BD31-4B8C-83A1-F6EECF244321}">
                <p14:modId xmlns:p14="http://schemas.microsoft.com/office/powerpoint/2010/main" val="2617764201"/>
              </p:ext>
            </p:extLst>
          </p:nvPr>
        </p:nvGraphicFramePr>
        <p:xfrm>
          <a:off x="2139861" y="5499441"/>
          <a:ext cx="6428755" cy="1005840"/>
        </p:xfrm>
        <a:graphic>
          <a:graphicData uri="http://schemas.openxmlformats.org/drawingml/2006/table">
            <a:tbl>
              <a:tblPr firstRow="1" firstCol="1" bandRow="1">
                <a:tableStyleId>{5C22544A-7EE6-4342-B048-85BDC9FD1C3A}</a:tableStyleId>
              </a:tblPr>
              <a:tblGrid>
                <a:gridCol w="1959625">
                  <a:extLst>
                    <a:ext uri="{9D8B030D-6E8A-4147-A177-3AD203B41FA5}">
                      <a16:colId xmlns:a16="http://schemas.microsoft.com/office/drawing/2014/main" val="1384769733"/>
                    </a:ext>
                  </a:extLst>
                </a:gridCol>
                <a:gridCol w="1131570">
                  <a:extLst>
                    <a:ext uri="{9D8B030D-6E8A-4147-A177-3AD203B41FA5}">
                      <a16:colId xmlns:a16="http://schemas.microsoft.com/office/drawing/2014/main" val="1803123695"/>
                    </a:ext>
                  </a:extLst>
                </a:gridCol>
                <a:gridCol w="982980">
                  <a:extLst>
                    <a:ext uri="{9D8B030D-6E8A-4147-A177-3AD203B41FA5}">
                      <a16:colId xmlns:a16="http://schemas.microsoft.com/office/drawing/2014/main" val="3653681391"/>
                    </a:ext>
                  </a:extLst>
                </a:gridCol>
                <a:gridCol w="1108710">
                  <a:extLst>
                    <a:ext uri="{9D8B030D-6E8A-4147-A177-3AD203B41FA5}">
                      <a16:colId xmlns:a16="http://schemas.microsoft.com/office/drawing/2014/main" val="1207140387"/>
                    </a:ext>
                  </a:extLst>
                </a:gridCol>
                <a:gridCol w="124587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 </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Credit Student Headcount</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Non-Credit Student Headcount</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Calibri" panose="020F0502020204030204" pitchFamily="34" charset="0"/>
                        </a:rPr>
                        <a:t>Credit Completion</a:t>
                      </a:r>
                      <a:endParaRPr lang="en-US" sz="11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Non-Credit Completion</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Met (3 of 4 criteria)</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+2%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Almost Met (2 of 4 criteria)</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Not Met (0 or 1 criterion)</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 increase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 increase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a:effectLst/>
                          <a:latin typeface="Century Gothic" panose="020B0502020202020204" pitchFamily="34" charset="0"/>
                          <a:ea typeface="Calibri" panose="020F0502020204030204" pitchFamily="34" charset="0"/>
                          <a:cs typeface="Times New Roman" panose="02020603050405020304" pitchFamily="18" charset="0"/>
                        </a:rPr>
                        <a:t>No increase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100" dirty="0">
                          <a:effectLst/>
                          <a:latin typeface="Century Gothic" panose="020B0502020202020204" pitchFamily="34" charset="0"/>
                          <a:ea typeface="Calibri" panose="020F0502020204030204" pitchFamily="34" charset="0"/>
                          <a:cs typeface="Calibri" panose="020F0502020204030204" pitchFamily="34" charset="0"/>
                        </a:rPr>
                        <a:t>No increase</a:t>
                      </a:r>
                      <a:endParaRPr lang="en-US" sz="11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graphicFrame>
        <p:nvGraphicFramePr>
          <p:cNvPr id="14" name="Chart 13">
            <a:extLst>
              <a:ext uri="{FF2B5EF4-FFF2-40B4-BE49-F238E27FC236}">
                <a16:creationId xmlns:a16="http://schemas.microsoft.com/office/drawing/2014/main" id="{6CFF0F24-00C3-41D0-BC84-C0E402E44AF9}"/>
              </a:ext>
            </a:extLst>
          </p:cNvPr>
          <p:cNvGraphicFramePr>
            <a:graphicFrameLocks/>
          </p:cNvGraphicFramePr>
          <p:nvPr>
            <p:extLst>
              <p:ext uri="{D42A27DB-BD31-4B8C-83A1-F6EECF244321}">
                <p14:modId xmlns:p14="http://schemas.microsoft.com/office/powerpoint/2010/main" val="622328595"/>
              </p:ext>
            </p:extLst>
          </p:nvPr>
        </p:nvGraphicFramePr>
        <p:xfrm>
          <a:off x="2899063" y="1506510"/>
          <a:ext cx="4883727" cy="3179251"/>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1792627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fade">
                                      <p:cBhvr>
                                        <p:cTn id="10" dur="500"/>
                                        <p:tgtEl>
                                          <p:spTgt spid="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742919" y="654349"/>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Students: </a:t>
            </a:r>
          </a:p>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Headcount and Completion</a:t>
            </a:r>
          </a:p>
        </p:txBody>
      </p:sp>
      <p:sp>
        <p:nvSpPr>
          <p:cNvPr id="2" name="TextBox 1">
            <a:extLst>
              <a:ext uri="{FF2B5EF4-FFF2-40B4-BE49-F238E27FC236}">
                <a16:creationId xmlns:a16="http://schemas.microsoft.com/office/drawing/2014/main" id="{7B7171E9-7BFF-4909-B386-DBDABCFEDC52}"/>
              </a:ext>
            </a:extLst>
          </p:cNvPr>
          <p:cNvSpPr txBox="1"/>
          <p:nvPr/>
        </p:nvSpPr>
        <p:spPr>
          <a:xfrm>
            <a:off x="2002644" y="2417347"/>
            <a:ext cx="6562846" cy="2031325"/>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Peer institution data to be determined through future HECC data extract</a:t>
            </a:r>
          </a:p>
          <a:p>
            <a:endParaRPr lang="en-US" b="1" dirty="0">
              <a:solidFill>
                <a:schemeClr val="bg1"/>
              </a:solidFill>
              <a:latin typeface="Century Gothic" panose="020B0502020202020204" pitchFamily="34" charset="0"/>
            </a:endParaRPr>
          </a:p>
          <a:p>
            <a:r>
              <a:rPr lang="en-US" b="1" dirty="0">
                <a:solidFill>
                  <a:srgbClr val="77A22F"/>
                </a:solidFill>
                <a:latin typeface="Century Gothic" panose="020B0502020202020204" pitchFamily="34" charset="0"/>
              </a:rPr>
              <a:t>Observations:</a:t>
            </a:r>
            <a:r>
              <a:rPr lang="en-US" dirty="0">
                <a:solidFill>
                  <a:srgbClr val="77A22F"/>
                </a:solidFill>
                <a:latin typeface="Century Gothic" panose="020B0502020202020204" pitchFamily="34" charset="0"/>
              </a:rPr>
              <a:t> </a:t>
            </a:r>
          </a:p>
          <a:p>
            <a:pPr marL="285750" indent="-285750">
              <a:buFont typeface="Arial" panose="020B0604020202020204" pitchFamily="34" charset="0"/>
              <a:buChar char="•"/>
            </a:pPr>
            <a:r>
              <a:rPr lang="en-US" dirty="0">
                <a:solidFill>
                  <a:srgbClr val="77A22F"/>
                </a:solidFill>
                <a:latin typeface="Century Gothic" panose="020B0502020202020204" pitchFamily="34" charset="0"/>
              </a:rPr>
              <a:t>Growth rate ranges from 1-10% since 2021-22</a:t>
            </a:r>
          </a:p>
          <a:p>
            <a:pPr marL="285750" indent="-285750">
              <a:buFont typeface="Arial" panose="020B0604020202020204" pitchFamily="34" charset="0"/>
              <a:buChar char="•"/>
            </a:pPr>
            <a:r>
              <a:rPr lang="en-US" dirty="0">
                <a:solidFill>
                  <a:srgbClr val="77A22F"/>
                </a:solidFill>
                <a:latin typeface="Century Gothic" panose="020B0502020202020204" pitchFamily="34" charset="0"/>
              </a:rPr>
              <a:t>Demographic data only available for credit students</a:t>
            </a:r>
          </a:p>
        </p:txBody>
      </p:sp>
    </p:spTree>
    <p:custDataLst>
      <p:tags r:id="rId1"/>
    </p:custDataLst>
    <p:extLst>
      <p:ext uri="{BB962C8B-B14F-4D97-AF65-F5344CB8AC3E}">
        <p14:creationId xmlns:p14="http://schemas.microsoft.com/office/powerpoint/2010/main" val="1128547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fade">
                                      <p:cBhvr>
                                        <p:cTn id="23"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331687"/>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Offerings: </a:t>
            </a:r>
          </a:p>
          <a:p>
            <a:pPr algn="ctr">
              <a:spcAft>
                <a:spcPts val="1200"/>
              </a:spcAft>
            </a:pPr>
            <a:r>
              <a:rPr lang="en-US" sz="2400" b="1" i="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New</a:t>
            </a: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 Courses and Programs</a:t>
            </a:r>
          </a:p>
        </p:txBody>
      </p:sp>
      <p:sp>
        <p:nvSpPr>
          <p:cNvPr id="7" name="TextBox 6">
            <a:extLst>
              <a:ext uri="{FF2B5EF4-FFF2-40B4-BE49-F238E27FC236}">
                <a16:creationId xmlns:a16="http://schemas.microsoft.com/office/drawing/2014/main" id="{98A39F6D-630D-439F-A463-DC0C837A234F}"/>
              </a:ext>
            </a:extLst>
          </p:cNvPr>
          <p:cNvSpPr txBox="1"/>
          <p:nvPr/>
        </p:nvSpPr>
        <p:spPr>
          <a:xfrm>
            <a:off x="3630214" y="4544064"/>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10" name="Table 9">
            <a:extLst>
              <a:ext uri="{FF2B5EF4-FFF2-40B4-BE49-F238E27FC236}">
                <a16:creationId xmlns:a16="http://schemas.microsoft.com/office/drawing/2014/main" id="{9AC828DD-1446-4275-B9EA-816344725FC4}"/>
              </a:ext>
            </a:extLst>
          </p:cNvPr>
          <p:cNvGraphicFramePr>
            <a:graphicFrameLocks noGrp="1"/>
          </p:cNvGraphicFramePr>
          <p:nvPr>
            <p:extLst>
              <p:ext uri="{D42A27DB-BD31-4B8C-83A1-F6EECF244321}">
                <p14:modId xmlns:p14="http://schemas.microsoft.com/office/powerpoint/2010/main" val="1416913808"/>
              </p:ext>
            </p:extLst>
          </p:nvPr>
        </p:nvGraphicFramePr>
        <p:xfrm>
          <a:off x="2436855" y="4940112"/>
          <a:ext cx="5696753" cy="1280160"/>
        </p:xfrm>
        <a:graphic>
          <a:graphicData uri="http://schemas.openxmlformats.org/drawingml/2006/table">
            <a:tbl>
              <a:tblPr firstRow="1" firstCol="1" bandRow="1">
                <a:tableStyleId>{5C22544A-7EE6-4342-B048-85BDC9FD1C3A}</a:tableStyleId>
              </a:tblPr>
              <a:tblGrid>
                <a:gridCol w="1258014">
                  <a:extLst>
                    <a:ext uri="{9D8B030D-6E8A-4147-A177-3AD203B41FA5}">
                      <a16:colId xmlns:a16="http://schemas.microsoft.com/office/drawing/2014/main" val="1384769733"/>
                    </a:ext>
                  </a:extLst>
                </a:gridCol>
                <a:gridCol w="1062188">
                  <a:extLst>
                    <a:ext uri="{9D8B030D-6E8A-4147-A177-3AD203B41FA5}">
                      <a16:colId xmlns:a16="http://schemas.microsoft.com/office/drawing/2014/main" val="1803123695"/>
                    </a:ext>
                  </a:extLst>
                </a:gridCol>
                <a:gridCol w="1219200">
                  <a:extLst>
                    <a:ext uri="{9D8B030D-6E8A-4147-A177-3AD203B41FA5}">
                      <a16:colId xmlns:a16="http://schemas.microsoft.com/office/drawing/2014/main" val="3653681391"/>
                    </a:ext>
                  </a:extLst>
                </a:gridCol>
                <a:gridCol w="1023257">
                  <a:extLst>
                    <a:ext uri="{9D8B030D-6E8A-4147-A177-3AD203B41FA5}">
                      <a16:colId xmlns:a16="http://schemas.microsoft.com/office/drawing/2014/main" val="1207140387"/>
                    </a:ext>
                  </a:extLst>
                </a:gridCol>
                <a:gridCol w="1134094">
                  <a:extLst>
                    <a:ext uri="{9D8B030D-6E8A-4147-A177-3AD203B41FA5}">
                      <a16:colId xmlns:a16="http://schemas.microsoft.com/office/drawing/2014/main" val="2172760969"/>
                    </a:ext>
                  </a:extLst>
                </a:gridCol>
              </a:tblGrid>
              <a:tr h="0">
                <a:tc>
                  <a:txBody>
                    <a:bodyPr/>
                    <a:lstStyle/>
                    <a:p>
                      <a:pPr marL="0" marR="0">
                        <a:spcBef>
                          <a:spcPts val="0"/>
                        </a:spcBef>
                        <a:spcAft>
                          <a:spcPts val="0"/>
                        </a:spcAft>
                      </a:pP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4">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rPr>
                        <a:t>New:</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spcBef>
                          <a:spcPts val="0"/>
                        </a:spcBef>
                        <a:spcAft>
                          <a:spcPts val="0"/>
                        </a:spcAft>
                      </a:pP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spcBef>
                          <a:spcPts val="0"/>
                        </a:spcBef>
                        <a:spcAft>
                          <a:spcPts val="0"/>
                        </a:spcAft>
                      </a:pP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lgn="ctr">
                        <a:spcBef>
                          <a:spcPts val="0"/>
                        </a:spcBef>
                        <a:spcAft>
                          <a:spcPts val="0"/>
                        </a:spcAft>
                      </a:pP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8845020"/>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Noncredit Certificates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CTE Programs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Noncredit  Courses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dirty="0">
                          <a:solidFill>
                            <a:schemeClr val="bg1"/>
                          </a:solidFill>
                          <a:effectLst/>
                          <a:latin typeface="Century Gothic" panose="020B0502020202020204" pitchFamily="34" charset="0"/>
                        </a:rPr>
                        <a:t>CTE Courses</a:t>
                      </a:r>
                      <a:endParaRPr lang="en-US" sz="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2023-24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927079500"/>
                  </a:ext>
                </a:extLst>
              </a:tr>
              <a:tr h="0">
                <a:tc>
                  <a:txBody>
                    <a:bodyPr/>
                    <a:lstStyle/>
                    <a:p>
                      <a:pPr marL="0" marR="0">
                        <a:spcBef>
                          <a:spcPts val="0"/>
                        </a:spcBef>
                        <a:spcAft>
                          <a:spcPts val="0"/>
                        </a:spcAft>
                      </a:pPr>
                      <a:r>
                        <a:rPr lang="en-US" sz="1200" dirty="0">
                          <a:effectLst/>
                          <a:latin typeface="Century Gothic" panose="020B0502020202020204" pitchFamily="34" charset="0"/>
                        </a:rPr>
                        <a:t>2024-25</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+10</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2025-26</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2026-27</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
        <p:nvSpPr>
          <p:cNvPr id="13" name="TextBox 12">
            <a:extLst>
              <a:ext uri="{FF2B5EF4-FFF2-40B4-BE49-F238E27FC236}">
                <a16:creationId xmlns:a16="http://schemas.microsoft.com/office/drawing/2014/main" id="{188E4F9F-AD93-4ED0-BEA9-310CE1FF275B}"/>
              </a:ext>
            </a:extLst>
          </p:cNvPr>
          <p:cNvSpPr txBox="1"/>
          <p:nvPr/>
        </p:nvSpPr>
        <p:spPr>
          <a:xfrm>
            <a:off x="3460799" y="6249730"/>
            <a:ext cx="5349293" cy="261610"/>
          </a:xfrm>
          <a:prstGeom prst="rect">
            <a:avLst/>
          </a:prstGeom>
          <a:noFill/>
        </p:spPr>
        <p:txBody>
          <a:bodyPr wrap="square" rtlCol="0">
            <a:spAutoFit/>
          </a:bodyPr>
          <a:lstStyle/>
          <a:p>
            <a:r>
              <a:rPr lang="en-US" sz="1100" b="1" dirty="0">
                <a:solidFill>
                  <a:schemeClr val="bg1"/>
                </a:solidFill>
                <a:latin typeface="Century Gothic" panose="020B0502020202020204" pitchFamily="34" charset="0"/>
              </a:rPr>
              <a:t>Met: 3+ sub-indicators; Almost Met: 2; Not Met: 0 or 1</a:t>
            </a:r>
          </a:p>
        </p:txBody>
      </p:sp>
      <p:sp>
        <p:nvSpPr>
          <p:cNvPr id="2" name="TextBox 1">
            <a:extLst>
              <a:ext uri="{FF2B5EF4-FFF2-40B4-BE49-F238E27FC236}">
                <a16:creationId xmlns:a16="http://schemas.microsoft.com/office/drawing/2014/main" id="{9CED8C33-8726-4905-8346-5E4CB55B94B1}"/>
              </a:ext>
            </a:extLst>
          </p:cNvPr>
          <p:cNvSpPr txBox="1"/>
          <p:nvPr/>
        </p:nvSpPr>
        <p:spPr>
          <a:xfrm>
            <a:off x="3066772" y="2105917"/>
            <a:ext cx="4436918" cy="584775"/>
          </a:xfrm>
          <a:prstGeom prst="rect">
            <a:avLst/>
          </a:prstGeom>
          <a:noFill/>
        </p:spPr>
        <p:txBody>
          <a:bodyPr wrap="square" rtlCol="0">
            <a:spAutoFit/>
          </a:bodyPr>
          <a:lstStyle/>
          <a:p>
            <a:pPr algn="ctr"/>
            <a:r>
              <a:rPr lang="en-US" sz="3200" dirty="0">
                <a:solidFill>
                  <a:srgbClr val="77A22F"/>
                </a:solidFill>
              </a:rPr>
              <a:t>UPDATED DATA TBD </a:t>
            </a:r>
          </a:p>
        </p:txBody>
      </p:sp>
    </p:spTree>
    <p:custDataLst>
      <p:tags r:id="rId1"/>
    </p:custDataLst>
    <p:extLst>
      <p:ext uri="{BB962C8B-B14F-4D97-AF65-F5344CB8AC3E}">
        <p14:creationId xmlns:p14="http://schemas.microsoft.com/office/powerpoint/2010/main" val="341033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WORKFORCE DEVELOPMENT</a:t>
            </a:r>
          </a:p>
        </p:txBody>
      </p:sp>
      <p:sp>
        <p:nvSpPr>
          <p:cNvPr id="9" name="TextBox 8">
            <a:extLst>
              <a:ext uri="{FF2B5EF4-FFF2-40B4-BE49-F238E27FC236}">
                <a16:creationId xmlns:a16="http://schemas.microsoft.com/office/drawing/2014/main" id="{6ED01FC0-D7C9-4472-A0BE-EF6888CD419B}"/>
              </a:ext>
            </a:extLst>
          </p:cNvPr>
          <p:cNvSpPr txBox="1"/>
          <p:nvPr/>
        </p:nvSpPr>
        <p:spPr>
          <a:xfrm>
            <a:off x="1943850" y="654349"/>
            <a:ext cx="6999218"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Workforce Offerings: </a:t>
            </a:r>
          </a:p>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Courses and Programs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417347"/>
            <a:ext cx="6540269" cy="2585323"/>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Not available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Currently refining our definitions of workforce courses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Set modest growth goals while bringing on new tools to analyze community needs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SP Action Team work will provide baseline data needed to inform future directions</a:t>
            </a:r>
          </a:p>
        </p:txBody>
      </p:sp>
    </p:spTree>
    <p:custDataLst>
      <p:tags r:id="rId1"/>
    </p:custDataLst>
    <p:extLst>
      <p:ext uri="{BB962C8B-B14F-4D97-AF65-F5344CB8AC3E}">
        <p14:creationId xmlns:p14="http://schemas.microsoft.com/office/powerpoint/2010/main" val="9087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938926" y="1351508"/>
            <a:ext cx="7266147" cy="4524315"/>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College Sustainability</a:t>
            </a:r>
          </a:p>
          <a:p>
            <a:pPr algn="ctr"/>
            <a:r>
              <a:rPr lang="en-US" sz="2400" dirty="0">
                <a:solidFill>
                  <a:schemeClr val="bg1"/>
                </a:solidFill>
                <a:effectLst/>
                <a:latin typeface="Century Gothic" panose="020B0502020202020204" pitchFamily="34" charset="0"/>
              </a:rPr>
              <a:t>COCC creates processes and systems to foster a high-quality and operationally sustainable work, learning, and natural environments.</a:t>
            </a:r>
            <a:endParaRPr lang="en-US" sz="24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President’s Climate Leadership Commitment</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Turnover Rate</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Employee Awards, Recognitions, Celebrations and Professional Development</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8022469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569243" y="1495485"/>
            <a:ext cx="6005513" cy="4308872"/>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Student-Ready College</a:t>
            </a:r>
          </a:p>
          <a:p>
            <a:pPr algn="ctr">
              <a:spcAft>
                <a:spcPts val="1200"/>
              </a:spcAft>
            </a:pPr>
            <a:r>
              <a:rPr lang="en-US" sz="2400" dirty="0">
                <a:solidFill>
                  <a:schemeClr val="bg1"/>
                </a:solidFill>
                <a:latin typeface="Century Gothic" panose="020B0502020202020204" pitchFamily="34" charset="0"/>
              </a:rPr>
              <a:t>COCC welcomes all students by addressing their individual needs and helping them achieve their goals.</a:t>
            </a:r>
          </a:p>
          <a:p>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rgbClr val="FFC000"/>
                </a:solidFill>
                <a:latin typeface="Century Gothic" panose="020B0502020202020204" pitchFamily="34" charset="0"/>
                <a:ea typeface="DengXian" panose="02010600030101010101" pitchFamily="2" charset="-122"/>
                <a:cs typeface="Times New Roman" panose="02020603050405020304" pitchFamily="18" charset="0"/>
              </a:rPr>
              <a:t>Fall-to-Winter Retention</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Fall-to-Fall Retention</a:t>
            </a:r>
          </a:p>
          <a:p>
            <a:pPr algn="ctr"/>
            <a:r>
              <a:rPr lang="en-US" sz="2400" dirty="0">
                <a:solidFill>
                  <a:srgbClr val="FFC000"/>
                </a:solidFill>
                <a:latin typeface="Century Gothic" panose="020B0502020202020204" pitchFamily="34" charset="0"/>
                <a:ea typeface="DengXian" panose="02010600030101010101" pitchFamily="2" charset="-122"/>
                <a:cs typeface="Times New Roman" panose="02020603050405020304" pitchFamily="18" charset="0"/>
              </a:rPr>
              <a:t>Graduation Rates</a:t>
            </a:r>
          </a:p>
          <a:p>
            <a:pPr algn="ctr"/>
            <a:r>
              <a:rPr lang="en-US" sz="2400" dirty="0">
                <a:solidFill>
                  <a:srgbClr val="FFC000"/>
                </a:solidFill>
                <a:latin typeface="Century Gothic" panose="020B0502020202020204" pitchFamily="34" charset="0"/>
                <a:ea typeface="DengXian" panose="02010600030101010101" pitchFamily="2" charset="-122"/>
                <a:cs typeface="Times New Roman" panose="02020603050405020304" pitchFamily="18" charset="0"/>
              </a:rPr>
              <a:t>Transfer Rates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042348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4231" y="2705725"/>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762845" y="570850"/>
            <a:ext cx="6999218" cy="1200329"/>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President’s Climate </a:t>
            </a:r>
          </a:p>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Leadership Commitment</a:t>
            </a:r>
          </a:p>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(Greenhouse Gas Emissions)</a:t>
            </a:r>
          </a:p>
        </p:txBody>
      </p:sp>
      <p:sp>
        <p:nvSpPr>
          <p:cNvPr id="7" name="TextBox 6">
            <a:extLst>
              <a:ext uri="{FF2B5EF4-FFF2-40B4-BE49-F238E27FC236}">
                <a16:creationId xmlns:a16="http://schemas.microsoft.com/office/drawing/2014/main" id="{EC6699BA-695B-408E-8D6D-A53AE509C4B1}"/>
              </a:ext>
            </a:extLst>
          </p:cNvPr>
          <p:cNvSpPr txBox="1"/>
          <p:nvPr/>
        </p:nvSpPr>
        <p:spPr>
          <a:xfrm>
            <a:off x="2933447" y="4106148"/>
            <a:ext cx="4948502"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0" name="Table 9">
            <a:extLst>
              <a:ext uri="{FF2B5EF4-FFF2-40B4-BE49-F238E27FC236}">
                <a16:creationId xmlns:a16="http://schemas.microsoft.com/office/drawing/2014/main" id="{45C754E3-AD05-43A9-9378-B5A5CE07FEB5}"/>
              </a:ext>
            </a:extLst>
          </p:cNvPr>
          <p:cNvGraphicFramePr>
            <a:graphicFrameLocks noGrp="1"/>
          </p:cNvGraphicFramePr>
          <p:nvPr>
            <p:extLst>
              <p:ext uri="{D42A27DB-BD31-4B8C-83A1-F6EECF244321}">
                <p14:modId xmlns:p14="http://schemas.microsoft.com/office/powerpoint/2010/main" val="1655565699"/>
              </p:ext>
            </p:extLst>
          </p:nvPr>
        </p:nvGraphicFramePr>
        <p:xfrm>
          <a:off x="2102998" y="5123303"/>
          <a:ext cx="6502481" cy="731520"/>
        </p:xfrm>
        <a:graphic>
          <a:graphicData uri="http://schemas.openxmlformats.org/drawingml/2006/table">
            <a:tbl>
              <a:tblPr firstRow="1" firstCol="1" bandRow="1">
                <a:tableStyleId>{5C22544A-7EE6-4342-B048-85BDC9FD1C3A}</a:tableStyleId>
              </a:tblPr>
              <a:tblGrid>
                <a:gridCol w="878922">
                  <a:extLst>
                    <a:ext uri="{9D8B030D-6E8A-4147-A177-3AD203B41FA5}">
                      <a16:colId xmlns:a16="http://schemas.microsoft.com/office/drawing/2014/main" val="2665734254"/>
                    </a:ext>
                  </a:extLst>
                </a:gridCol>
                <a:gridCol w="1342364">
                  <a:extLst>
                    <a:ext uri="{9D8B030D-6E8A-4147-A177-3AD203B41FA5}">
                      <a16:colId xmlns:a16="http://schemas.microsoft.com/office/drawing/2014/main" val="2182502801"/>
                    </a:ext>
                  </a:extLst>
                </a:gridCol>
                <a:gridCol w="1091658">
                  <a:extLst>
                    <a:ext uri="{9D8B030D-6E8A-4147-A177-3AD203B41FA5}">
                      <a16:colId xmlns:a16="http://schemas.microsoft.com/office/drawing/2014/main" val="674548747"/>
                    </a:ext>
                  </a:extLst>
                </a:gridCol>
                <a:gridCol w="1063179">
                  <a:extLst>
                    <a:ext uri="{9D8B030D-6E8A-4147-A177-3AD203B41FA5}">
                      <a16:colId xmlns:a16="http://schemas.microsoft.com/office/drawing/2014/main" val="2429723999"/>
                    </a:ext>
                  </a:extLst>
                </a:gridCol>
                <a:gridCol w="1063179">
                  <a:extLst>
                    <a:ext uri="{9D8B030D-6E8A-4147-A177-3AD203B41FA5}">
                      <a16:colId xmlns:a16="http://schemas.microsoft.com/office/drawing/2014/main" val="356307490"/>
                    </a:ext>
                  </a:extLst>
                </a:gridCol>
                <a:gridCol w="1063179">
                  <a:extLst>
                    <a:ext uri="{9D8B030D-6E8A-4147-A177-3AD203B41FA5}">
                      <a16:colId xmlns:a16="http://schemas.microsoft.com/office/drawing/2014/main" val="2813412391"/>
                    </a:ext>
                  </a:extLst>
                </a:gridCol>
              </a:tblGrid>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2022 Baseline</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2023 Actual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2024 Target</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2025 Target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2026 Target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extLst>
                  <a:ext uri="{0D108BD9-81ED-4DB2-BD59-A6C34878D82A}">
                    <a16:rowId xmlns:a16="http://schemas.microsoft.com/office/drawing/2014/main" val="830185413"/>
                  </a:ext>
                </a:extLst>
              </a:tr>
              <a:tr h="0">
                <a:tc>
                  <a:txBody>
                    <a:bodyPr/>
                    <a:lstStyle/>
                    <a:p>
                      <a:pPr marL="0" marR="0">
                        <a:spcBef>
                          <a:spcPts val="0"/>
                        </a:spcBef>
                        <a:spcAft>
                          <a:spcPts val="0"/>
                        </a:spcAft>
                      </a:pPr>
                      <a:r>
                        <a:rPr lang="en-US" sz="1200">
                          <a:effectLst/>
                          <a:latin typeface="Century Gothic" panose="020B0502020202020204" pitchFamily="34" charset="0"/>
                        </a:rPr>
                        <a:t>Scope 1</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3,150.64</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2,528.43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a:effectLst/>
                          <a:latin typeface="Century Gothic" panose="020B0502020202020204" pitchFamily="34" charset="0"/>
                        </a:rPr>
                        <a:t>-3.4%</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3176961178"/>
                  </a:ext>
                </a:extLst>
              </a:tr>
              <a:tr h="96530">
                <a:tc>
                  <a:txBody>
                    <a:bodyPr/>
                    <a:lstStyle/>
                    <a:p>
                      <a:pPr marL="0" marR="0">
                        <a:spcBef>
                          <a:spcPts val="0"/>
                        </a:spcBef>
                        <a:spcAft>
                          <a:spcPts val="0"/>
                        </a:spcAft>
                      </a:pPr>
                      <a:r>
                        <a:rPr lang="en-US" sz="1200">
                          <a:effectLst/>
                          <a:latin typeface="Century Gothic" panose="020B0502020202020204" pitchFamily="34" charset="0"/>
                        </a:rPr>
                        <a:t>Scope 2</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4,450.39</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a:effectLst/>
                          <a:latin typeface="Century Gothic" panose="020B0502020202020204" pitchFamily="34" charset="0"/>
                        </a:rPr>
                        <a:t>3,752.82</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-3%</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2537825579"/>
                  </a:ext>
                </a:extLst>
              </a:tr>
              <a:tr h="0">
                <a:tc>
                  <a:txBody>
                    <a:bodyPr/>
                    <a:lstStyle/>
                    <a:p>
                      <a:pPr marL="0" marR="0">
                        <a:spcBef>
                          <a:spcPts val="0"/>
                        </a:spcBef>
                        <a:spcAft>
                          <a:spcPts val="0"/>
                        </a:spcAft>
                      </a:pPr>
                      <a:r>
                        <a:rPr lang="en-US" sz="1200">
                          <a:effectLst/>
                          <a:latin typeface="Century Gothic" panose="020B0502020202020204" pitchFamily="34" charset="0"/>
                        </a:rPr>
                        <a:t>Scope 3</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3,694.48</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2,598.46</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nchor="b">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0</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0</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marL="0" marR="0" algn="ctr">
                        <a:spcBef>
                          <a:spcPts val="0"/>
                        </a:spcBef>
                        <a:spcAft>
                          <a:spcPts val="0"/>
                        </a:spcAft>
                      </a:pPr>
                      <a:r>
                        <a:rPr lang="en-US" sz="1200" dirty="0">
                          <a:effectLst/>
                          <a:latin typeface="Century Gothic" panose="020B0502020202020204" pitchFamily="34" charset="0"/>
                        </a:rPr>
                        <a:t>0</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131749888"/>
                  </a:ext>
                </a:extLst>
              </a:tr>
            </a:tbl>
          </a:graphicData>
        </a:graphic>
      </p:graphicFrame>
      <p:graphicFrame>
        <p:nvGraphicFramePr>
          <p:cNvPr id="2" name="Table 5">
            <a:extLst>
              <a:ext uri="{FF2B5EF4-FFF2-40B4-BE49-F238E27FC236}">
                <a16:creationId xmlns:a16="http://schemas.microsoft.com/office/drawing/2014/main" id="{83EAFA5E-80F2-4CA9-83DE-82044C9D2A8F}"/>
              </a:ext>
            </a:extLst>
          </p:cNvPr>
          <p:cNvGraphicFramePr>
            <a:graphicFrameLocks noGrp="1"/>
          </p:cNvGraphicFramePr>
          <p:nvPr>
            <p:extLst>
              <p:ext uri="{D42A27DB-BD31-4B8C-83A1-F6EECF244321}">
                <p14:modId xmlns:p14="http://schemas.microsoft.com/office/powerpoint/2010/main" val="3234097882"/>
              </p:ext>
            </p:extLst>
          </p:nvPr>
        </p:nvGraphicFramePr>
        <p:xfrm>
          <a:off x="2359698" y="2348175"/>
          <a:ext cx="6096000" cy="2194560"/>
        </p:xfrm>
        <a:graphic>
          <a:graphicData uri="http://schemas.openxmlformats.org/drawingml/2006/table">
            <a:tbl>
              <a:tblPr firstRow="1" bandRow="1">
                <a:tableStyleId>{5C22544A-7EE6-4342-B048-85BDC9FD1C3A}</a:tableStyleId>
              </a:tblPr>
              <a:tblGrid>
                <a:gridCol w="1189045">
                  <a:extLst>
                    <a:ext uri="{9D8B030D-6E8A-4147-A177-3AD203B41FA5}">
                      <a16:colId xmlns:a16="http://schemas.microsoft.com/office/drawing/2014/main" val="1591662526"/>
                    </a:ext>
                  </a:extLst>
                </a:gridCol>
                <a:gridCol w="3788228">
                  <a:extLst>
                    <a:ext uri="{9D8B030D-6E8A-4147-A177-3AD203B41FA5}">
                      <a16:colId xmlns:a16="http://schemas.microsoft.com/office/drawing/2014/main" val="3123387616"/>
                    </a:ext>
                  </a:extLst>
                </a:gridCol>
                <a:gridCol w="1118727">
                  <a:extLst>
                    <a:ext uri="{9D8B030D-6E8A-4147-A177-3AD203B41FA5}">
                      <a16:colId xmlns:a16="http://schemas.microsoft.com/office/drawing/2014/main" val="2190684624"/>
                    </a:ext>
                  </a:extLst>
                </a:gridCol>
              </a:tblGrid>
              <a:tr h="370840">
                <a:tc>
                  <a:txBody>
                    <a:bodyPr/>
                    <a:lstStyle/>
                    <a:p>
                      <a:r>
                        <a:rPr lang="en-US" dirty="0">
                          <a:solidFill>
                            <a:schemeClr val="tx1"/>
                          </a:solidFill>
                          <a:latin typeface="Century Gothic" panose="020B0502020202020204" pitchFamily="34" charset="0"/>
                        </a:rPr>
                        <a:t>Scope 1</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Emissions from an organization’s controlled sources (vehicles, buildings)</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-19.7%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81160380"/>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Century Gothic" panose="020B0502020202020204" pitchFamily="34" charset="0"/>
                        </a:rPr>
                        <a:t>Scope 2</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Emissions from purchased energy</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-15.67%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7145483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Century Gothic" panose="020B0502020202020204" pitchFamily="34" charset="0"/>
                        </a:rPr>
                        <a:t>Scope 3</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All other indirect emissions (supply chain, waste disposal)</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r>
                        <a:rPr lang="en-US" b="0" dirty="0">
                          <a:solidFill>
                            <a:schemeClr val="tx1"/>
                          </a:solidFill>
                          <a:latin typeface="Century Gothic" panose="020B0502020202020204" pitchFamily="34" charset="0"/>
                        </a:rPr>
                        <a:t>-31.7%</a:t>
                      </a:r>
                    </a:p>
                  </a:txBody>
                  <a:tcP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32245938"/>
                  </a:ext>
                </a:extLst>
              </a:tr>
            </a:tbl>
          </a:graphicData>
        </a:graphic>
      </p:graphicFrame>
    </p:spTree>
    <p:custDataLst>
      <p:tags r:id="rId1"/>
    </p:custDataLst>
    <p:extLst>
      <p:ext uri="{BB962C8B-B14F-4D97-AF65-F5344CB8AC3E}">
        <p14:creationId xmlns:p14="http://schemas.microsoft.com/office/powerpoint/2010/main" val="405562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COLLEGE</a:t>
            </a:r>
          </a:p>
          <a:p>
            <a:pPr algn="ctr"/>
            <a:r>
              <a:rPr lang="en-US" sz="4400" b="1" dirty="0">
                <a:solidFill>
                  <a:srgbClr val="2C6983"/>
                </a:solidFill>
                <a:latin typeface="Century Gothic" panose="020B0502020202020204" pitchFamily="34" charset="0"/>
              </a:rPr>
              <a:t>SUSTAINABILITY</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845" y="691157"/>
            <a:ext cx="6999218" cy="1200329"/>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President’s Climate </a:t>
            </a:r>
          </a:p>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Leadership Commitment</a:t>
            </a:r>
          </a:p>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(Greenhouse Gas Emissions)</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7" y="2274838"/>
            <a:ext cx="6076950" cy="2585323"/>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Not yet available</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ea typeface="DengXian" panose="02010600030101010101" pitchFamily="2" charset="-122"/>
              </a:rPr>
              <a:t>Upgrading boiler and AC units</a:t>
            </a:r>
          </a:p>
          <a:p>
            <a:pPr marL="285750" indent="-285750">
              <a:buFont typeface="Arial" panose="020B0604020202020204" pitchFamily="34" charset="0"/>
              <a:buChar char="•"/>
            </a:pPr>
            <a:r>
              <a:rPr lang="en-US" sz="1800" dirty="0">
                <a:solidFill>
                  <a:schemeClr val="bg1"/>
                </a:solidFill>
                <a:effectLst/>
                <a:latin typeface="Century Gothic" panose="020B0502020202020204" pitchFamily="34" charset="0"/>
                <a:ea typeface="DengXian" panose="02010600030101010101" pitchFamily="2" charset="-122"/>
              </a:rPr>
              <a:t>Improved resource mix by Pacific </a:t>
            </a:r>
            <a:r>
              <a:rPr lang="en-US" dirty="0">
                <a:solidFill>
                  <a:schemeClr val="bg1"/>
                </a:solidFill>
                <a:latin typeface="Century Gothic" panose="020B0502020202020204" pitchFamily="34" charset="0"/>
                <a:ea typeface="DengXian" panose="02010600030101010101" pitchFamily="2" charset="-122"/>
              </a:rPr>
              <a:t>P</a:t>
            </a:r>
            <a:r>
              <a:rPr lang="en-US" sz="1800" dirty="0">
                <a:solidFill>
                  <a:schemeClr val="bg1"/>
                </a:solidFill>
                <a:effectLst/>
                <a:latin typeface="Century Gothic" panose="020B0502020202020204" pitchFamily="34" charset="0"/>
                <a:ea typeface="DengXian" panose="02010600030101010101" pitchFamily="2" charset="-122"/>
              </a:rPr>
              <a:t>ower</a:t>
            </a:r>
            <a:endParaRPr lang="en-US" dirty="0">
              <a:solidFill>
                <a:schemeClr val="bg1"/>
              </a:solidFill>
              <a:latin typeface="Century Gothic" panose="020B0502020202020204" pitchFamily="34" charset="0"/>
              <a:ea typeface="DengXian" panose="02010600030101010101" pitchFamily="2" charset="-122"/>
            </a:endParaRPr>
          </a:p>
          <a:p>
            <a:pPr marL="285750" indent="-285750">
              <a:buFont typeface="Arial" panose="020B0604020202020204" pitchFamily="34" charset="0"/>
              <a:buChar char="•"/>
            </a:pPr>
            <a:r>
              <a:rPr lang="en-US" dirty="0">
                <a:solidFill>
                  <a:schemeClr val="bg1"/>
                </a:solidFill>
                <a:latin typeface="Century Gothic" panose="020B0502020202020204" pitchFamily="34" charset="0"/>
                <a:ea typeface="Calibri" panose="020F0502020204030204" pitchFamily="34" charset="0"/>
                <a:cs typeface="Times New Roman" panose="02020603050405020304" pitchFamily="18" charset="0"/>
              </a:rPr>
              <a:t>Energy Trust of Oregon’s strategic energy management program</a:t>
            </a:r>
            <a:endParaRPr lang="en-US" dirty="0">
              <a:solidFill>
                <a:schemeClr val="bg1"/>
              </a:solidFill>
              <a:latin typeface="Century Gothic" panose="020B0502020202020204" pitchFamily="34" charset="0"/>
              <a:ea typeface="DengXian" panose="02010600030101010101" pitchFamily="2" charset="-122"/>
            </a:endParaRPr>
          </a:p>
          <a:p>
            <a:pPr marL="285750" indent="-285750">
              <a:buFont typeface="Arial" panose="020B0604020202020204" pitchFamily="34" charset="0"/>
              <a:buChar char="•"/>
            </a:pPr>
            <a:endParaRPr lang="en-US" dirty="0">
              <a:solidFill>
                <a:srgbClr val="000000"/>
              </a:solidFill>
              <a:latin typeface="Century Gothic" panose="020B0502020202020204" pitchFamily="34" charset="0"/>
              <a:ea typeface="DengXian" panose="02010600030101010101" pitchFamily="2" charset="-122"/>
            </a:endParaRPr>
          </a:p>
        </p:txBody>
      </p:sp>
    </p:spTree>
    <p:custDataLst>
      <p:tags r:id="rId1"/>
    </p:custDataLst>
    <p:extLst>
      <p:ext uri="{BB962C8B-B14F-4D97-AF65-F5344CB8AC3E}">
        <p14:creationId xmlns:p14="http://schemas.microsoft.com/office/powerpoint/2010/main" val="33769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animEffect transition="in" filter="fade">
                                      <p:cBhvr>
                                        <p:cTn id="18" dur="500"/>
                                        <p:tgtEl>
                                          <p:spTgt spid="2">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1562406" y="3120480"/>
            <a:ext cx="5829301" cy="769441"/>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THANK YOU!</a:t>
            </a:r>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1846515"/>
            <a:ext cx="6999218" cy="2800767"/>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Thank you!</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Institutional Effectiveness:</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Brynn Pierce</a:t>
            </a:r>
          </a:p>
          <a:p>
            <a:pPr algn="ctr"/>
            <a:r>
              <a:rPr lang="en-US" sz="2400"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Chris Egertson</a:t>
            </a:r>
          </a:p>
          <a:p>
            <a:pPr algn="ctr"/>
            <a:endParaRPr lang="en-US" sz="32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97400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fade">
                                      <p:cBhvr>
                                        <p:cTn id="10" dur="500"/>
                                        <p:tgtEl>
                                          <p:spTgt spid="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4" end="4"/>
                                            </p:txEl>
                                          </p:spTgt>
                                        </p:tgtEl>
                                        <p:attrNameLst>
                                          <p:attrName>style.visibility</p:attrName>
                                        </p:attrNameLst>
                                      </p:cBhvr>
                                      <p:to>
                                        <p:strVal val="visible"/>
                                      </p:to>
                                    </p:set>
                                    <p:animEffect transition="in" filter="fade">
                                      <p:cBhvr>
                                        <p:cTn id="13" dur="500"/>
                                        <p:tgtEl>
                                          <p:spTgt spid="9">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9">
                                            <p:txEl>
                                              <p:pRg st="5" end="5"/>
                                            </p:txEl>
                                          </p:spTgt>
                                        </p:tgtEl>
                                        <p:attrNameLst>
                                          <p:attrName>style.visibility</p:attrName>
                                        </p:attrNameLst>
                                      </p:cBhvr>
                                      <p:to>
                                        <p:strVal val="visible"/>
                                      </p:to>
                                    </p:set>
                                    <p:animEffect transition="in" filter="fade">
                                      <p:cBhvr>
                                        <p:cTn id="16"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7394" y="726010"/>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Fall-to-Winter Retention</a:t>
            </a:r>
          </a:p>
        </p:txBody>
      </p:sp>
      <p:sp>
        <p:nvSpPr>
          <p:cNvPr id="2" name="TextBox 1">
            <a:extLst>
              <a:ext uri="{FF2B5EF4-FFF2-40B4-BE49-F238E27FC236}">
                <a16:creationId xmlns:a16="http://schemas.microsoft.com/office/drawing/2014/main" id="{ABDAFC9E-986A-4D2C-BFB3-E248432EAF5E}"/>
              </a:ext>
            </a:extLst>
          </p:cNvPr>
          <p:cNvSpPr txBox="1"/>
          <p:nvPr/>
        </p:nvSpPr>
        <p:spPr>
          <a:xfrm>
            <a:off x="3719434" y="4954903"/>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Targets</a:t>
            </a:r>
          </a:p>
        </p:txBody>
      </p:sp>
      <p:graphicFrame>
        <p:nvGraphicFramePr>
          <p:cNvPr id="7" name="Table 6">
            <a:extLst>
              <a:ext uri="{FF2B5EF4-FFF2-40B4-BE49-F238E27FC236}">
                <a16:creationId xmlns:a16="http://schemas.microsoft.com/office/drawing/2014/main" id="{500233DF-7ECC-4602-9498-38D09D47C289}"/>
              </a:ext>
            </a:extLst>
          </p:cNvPr>
          <p:cNvGraphicFramePr>
            <a:graphicFrameLocks noGrp="1"/>
          </p:cNvGraphicFramePr>
          <p:nvPr>
            <p:extLst>
              <p:ext uri="{D42A27DB-BD31-4B8C-83A1-F6EECF244321}">
                <p14:modId xmlns:p14="http://schemas.microsoft.com/office/powerpoint/2010/main" val="1271394837"/>
              </p:ext>
            </p:extLst>
          </p:nvPr>
        </p:nvGraphicFramePr>
        <p:xfrm>
          <a:off x="2192824" y="5357893"/>
          <a:ext cx="6310398" cy="9144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Original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200" dirty="0">
                          <a:effectLst/>
                          <a:latin typeface="Century Gothic" panose="020B0502020202020204" pitchFamily="34" charset="0"/>
                        </a:rPr>
                        <a:t>Updated</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2023-24</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2024-25</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2025-26</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2026-27</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74%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74%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74% or greater</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rPr>
                        <a:t>75% or greater</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71 – 74%</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71 – 74%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71 – 74%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72-75%</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rPr>
                        <a:t>Below 71%</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Below 71%</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Below 71%</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rPr>
                        <a:t>Below 72%</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graphicFrame>
        <p:nvGraphicFramePr>
          <p:cNvPr id="12" name="Chart 11">
            <a:extLst>
              <a:ext uri="{FF2B5EF4-FFF2-40B4-BE49-F238E27FC236}">
                <a16:creationId xmlns:a16="http://schemas.microsoft.com/office/drawing/2014/main" id="{C4C4E11B-97A6-482F-AA28-4F94D49739D9}"/>
              </a:ext>
            </a:extLst>
          </p:cNvPr>
          <p:cNvGraphicFramePr>
            <a:graphicFrameLocks/>
          </p:cNvGraphicFramePr>
          <p:nvPr>
            <p:extLst>
              <p:ext uri="{D42A27DB-BD31-4B8C-83A1-F6EECF244321}">
                <p14:modId xmlns:p14="http://schemas.microsoft.com/office/powerpoint/2010/main" val="1108324230"/>
              </p:ext>
            </p:extLst>
          </p:nvPr>
        </p:nvGraphicFramePr>
        <p:xfrm>
          <a:off x="2988472" y="1428844"/>
          <a:ext cx="4591050" cy="29403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575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Fall-to-Winter Retention</a:t>
            </a:r>
          </a:p>
        </p:txBody>
      </p:sp>
      <p:sp>
        <p:nvSpPr>
          <p:cNvPr id="2" name="TextBox 1">
            <a:extLst>
              <a:ext uri="{FF2B5EF4-FFF2-40B4-BE49-F238E27FC236}">
                <a16:creationId xmlns:a16="http://schemas.microsoft.com/office/drawing/2014/main" id="{7B7171E9-7BFF-4909-B386-DBDABCFEDC52}"/>
              </a:ext>
            </a:extLst>
          </p:cNvPr>
          <p:cNvSpPr txBox="1"/>
          <p:nvPr/>
        </p:nvSpPr>
        <p:spPr>
          <a:xfrm>
            <a:off x="2026986" y="1844220"/>
            <a:ext cx="6476063" cy="2862322"/>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Oregon Guided Pathway Peers: 75%</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Includes only first-time students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overall data: 74%</a:t>
            </a:r>
          </a:p>
          <a:p>
            <a:pPr marL="742950" lvl="1" indent="-285750">
              <a:buFont typeface="Century Gothic" panose="020B0502020202020204" pitchFamily="34" charset="0"/>
              <a:buChar char="―"/>
            </a:pPr>
            <a:r>
              <a:rPr lang="en-US" dirty="0">
                <a:solidFill>
                  <a:schemeClr val="bg1"/>
                </a:solidFill>
                <a:latin typeface="Century Gothic" panose="020B0502020202020204" pitchFamily="34" charset="0"/>
              </a:rPr>
              <a:t>Veterans: 100%</a:t>
            </a:r>
          </a:p>
          <a:p>
            <a:pPr marL="742950" lvl="1" indent="-285750">
              <a:buFont typeface="Century Gothic" panose="020B0502020202020204" pitchFamily="34" charset="0"/>
              <a:buChar char="―"/>
            </a:pPr>
            <a:r>
              <a:rPr lang="en-US" dirty="0">
                <a:solidFill>
                  <a:srgbClr val="92D050"/>
                </a:solidFill>
                <a:latin typeface="Century Gothic" panose="020B0502020202020204" pitchFamily="34" charset="0"/>
              </a:rPr>
              <a:t>Pell: 79%</a:t>
            </a:r>
          </a:p>
          <a:p>
            <a:pPr marL="742950" lvl="1" indent="-285750">
              <a:buFont typeface="Century Gothic" panose="020B0502020202020204" pitchFamily="34" charset="0"/>
              <a:buChar char="―"/>
            </a:pPr>
            <a:r>
              <a:rPr lang="en-US" dirty="0">
                <a:solidFill>
                  <a:srgbClr val="92D050"/>
                </a:solidFill>
                <a:latin typeface="Century Gothic" panose="020B0502020202020204" pitchFamily="34" charset="0"/>
              </a:rPr>
              <a:t>BILAPOC and First Gen: 73%</a:t>
            </a:r>
          </a:p>
          <a:p>
            <a:endParaRPr lang="en-US"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335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fade">
                                      <p:cBhvr>
                                        <p:cTn id="23" dur="500"/>
                                        <p:tgtEl>
                                          <p:spTgt spid="2">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Effect transition="in" filter="fade">
                                      <p:cBhvr>
                                        <p:cTn id="26" dur="500"/>
                                        <p:tgtEl>
                                          <p:spTgt spid="2">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fade">
                                      <p:cBhvr>
                                        <p:cTn id="29" dur="500"/>
                                        <p:tgtEl>
                                          <p:spTgt spid="2">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918990"/>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Graduation Rate</a:t>
            </a:r>
          </a:p>
        </p:txBody>
      </p:sp>
      <p:sp>
        <p:nvSpPr>
          <p:cNvPr id="7" name="TextBox 6">
            <a:extLst>
              <a:ext uri="{FF2B5EF4-FFF2-40B4-BE49-F238E27FC236}">
                <a16:creationId xmlns:a16="http://schemas.microsoft.com/office/drawing/2014/main" id="{4367BF3C-5B60-45B7-86FE-FAE039EBFBCC}"/>
              </a:ext>
            </a:extLst>
          </p:cNvPr>
          <p:cNvSpPr txBox="1"/>
          <p:nvPr/>
        </p:nvSpPr>
        <p:spPr>
          <a:xfrm>
            <a:off x="3630214" y="4944828"/>
            <a:ext cx="3448050" cy="646331"/>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a:p>
            <a:pPr algn="ctr"/>
            <a:endParaRPr lang="en-US" b="1" dirty="0">
              <a:solidFill>
                <a:schemeClr val="bg1"/>
              </a:solidFill>
              <a:latin typeface="Century Gothic" panose="020B0502020202020204" pitchFamily="34" charset="0"/>
            </a:endParaRPr>
          </a:p>
        </p:txBody>
      </p:sp>
      <p:graphicFrame>
        <p:nvGraphicFramePr>
          <p:cNvPr id="13" name="Table 12">
            <a:extLst>
              <a:ext uri="{FF2B5EF4-FFF2-40B4-BE49-F238E27FC236}">
                <a16:creationId xmlns:a16="http://schemas.microsoft.com/office/drawing/2014/main" id="{FFE1E75D-2678-4405-8D3C-A6E9CC06799D}"/>
              </a:ext>
            </a:extLst>
          </p:cNvPr>
          <p:cNvGraphicFramePr>
            <a:graphicFrameLocks noGrp="1"/>
          </p:cNvGraphicFramePr>
          <p:nvPr>
            <p:extLst>
              <p:ext uri="{D42A27DB-BD31-4B8C-83A1-F6EECF244321}">
                <p14:modId xmlns:p14="http://schemas.microsoft.com/office/powerpoint/2010/main" val="432294426"/>
              </p:ext>
            </p:extLst>
          </p:nvPr>
        </p:nvGraphicFramePr>
        <p:xfrm>
          <a:off x="2288260" y="5330952"/>
          <a:ext cx="6310398" cy="9144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Original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200" dirty="0">
                          <a:effectLst/>
                          <a:latin typeface="Century Gothic" panose="020B0502020202020204" pitchFamily="34" charset="0"/>
                        </a:rPr>
                        <a:t>Updated</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2023-24</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2024-25</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2025-26</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2026-27</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or greater</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26%+</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27%+</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28%+</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21 –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22 – 25%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 26%</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24 – 27%</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Calibri" panose="020F0502020204030204" pitchFamily="34" charset="0"/>
                        </a:rPr>
                        <a:t>Below 24%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graphicFrame>
        <p:nvGraphicFramePr>
          <p:cNvPr id="10" name="Chart 9">
            <a:extLst>
              <a:ext uri="{FF2B5EF4-FFF2-40B4-BE49-F238E27FC236}">
                <a16:creationId xmlns:a16="http://schemas.microsoft.com/office/drawing/2014/main" id="{307CA179-CEBC-4C5E-BD54-7F985AD21999}"/>
              </a:ext>
            </a:extLst>
          </p:cNvPr>
          <p:cNvGraphicFramePr>
            <a:graphicFrameLocks/>
          </p:cNvGraphicFramePr>
          <p:nvPr>
            <p:extLst>
              <p:ext uri="{D42A27DB-BD31-4B8C-83A1-F6EECF244321}">
                <p14:modId xmlns:p14="http://schemas.microsoft.com/office/powerpoint/2010/main" val="2742325934"/>
              </p:ext>
            </p:extLst>
          </p:nvPr>
        </p:nvGraphicFramePr>
        <p:xfrm>
          <a:off x="3051172" y="1668762"/>
          <a:ext cx="459105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773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845" y="839015"/>
            <a:ext cx="6999218" cy="461665"/>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Graduation Rate</a:t>
            </a:r>
          </a:p>
        </p:txBody>
      </p:sp>
      <p:sp>
        <p:nvSpPr>
          <p:cNvPr id="2" name="TextBox 1">
            <a:extLst>
              <a:ext uri="{FF2B5EF4-FFF2-40B4-BE49-F238E27FC236}">
                <a16:creationId xmlns:a16="http://schemas.microsoft.com/office/drawing/2014/main" id="{7B7171E9-7BFF-4909-B386-DBDABCFEDC52}"/>
              </a:ext>
            </a:extLst>
          </p:cNvPr>
          <p:cNvSpPr txBox="1"/>
          <p:nvPr/>
        </p:nvSpPr>
        <p:spPr>
          <a:xfrm>
            <a:off x="2039286" y="1778308"/>
            <a:ext cx="6495113" cy="3139321"/>
          </a:xfrm>
          <a:prstGeom prst="rect">
            <a:avLst/>
          </a:prstGeom>
          <a:noFill/>
        </p:spPr>
        <p:txBody>
          <a:bodyPr wrap="square" rtlCol="0">
            <a:spAutoFit/>
          </a:bodyPr>
          <a:lstStyle/>
          <a:p>
            <a:r>
              <a:rPr lang="en-US" b="1" dirty="0">
                <a:solidFill>
                  <a:schemeClr val="bg1"/>
                </a:solidFill>
                <a:latin typeface="Century Gothic" panose="020B0502020202020204" pitchFamily="34" charset="0"/>
              </a:rPr>
              <a:t>Peer Institution Data: </a:t>
            </a:r>
            <a:r>
              <a:rPr lang="en-US" dirty="0">
                <a:solidFill>
                  <a:schemeClr val="bg1"/>
                </a:solidFill>
                <a:latin typeface="Century Gothic" panose="020B0502020202020204" pitchFamily="34" charset="0"/>
              </a:rPr>
              <a:t>Available Spring 2026</a:t>
            </a:r>
          </a:p>
          <a:p>
            <a:endParaRPr lang="en-US" b="1" dirty="0">
              <a:solidFill>
                <a:schemeClr val="bg1"/>
              </a:solidFill>
              <a:latin typeface="Century Gothic" panose="020B0502020202020204" pitchFamily="34" charset="0"/>
            </a:endParaRPr>
          </a:p>
          <a:p>
            <a:r>
              <a:rPr lang="en-US" b="1" dirty="0">
                <a:solidFill>
                  <a:schemeClr val="bg1"/>
                </a:solidFill>
                <a:latin typeface="Century Gothic" panose="020B0502020202020204" pitchFamily="34" charset="0"/>
              </a:rPr>
              <a:t>Observations</a:t>
            </a:r>
            <a:r>
              <a:rPr lang="en-US" dirty="0">
                <a:solidFill>
                  <a:schemeClr val="bg1"/>
                </a:solidFill>
                <a:latin typeface="Century Gothic" panose="020B0502020202020204" pitchFamily="34" charset="0"/>
              </a:rPr>
              <a:t> </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Includes only full-time, first-time students</a:t>
            </a:r>
          </a:p>
          <a:p>
            <a:pPr marL="285750" indent="-285750">
              <a:buFont typeface="Arial" panose="020B0604020202020204" pitchFamily="34" charset="0"/>
              <a:buChar char="•"/>
            </a:pPr>
            <a:r>
              <a:rPr lang="en-US" dirty="0">
                <a:solidFill>
                  <a:schemeClr val="bg1"/>
                </a:solidFill>
                <a:latin typeface="Century Gothic" panose="020B0502020202020204" pitchFamily="34" charset="0"/>
              </a:rPr>
              <a:t>COCC Overall rate: 25%</a:t>
            </a:r>
          </a:p>
          <a:p>
            <a:pPr marL="742950" lvl="1" indent="-285750">
              <a:buFont typeface="Century Gothic" panose="020B0502020202020204" pitchFamily="34" charset="0"/>
              <a:buChar char="―"/>
            </a:pPr>
            <a:r>
              <a:rPr lang="en-US" dirty="0">
                <a:solidFill>
                  <a:srgbClr val="92D050"/>
                </a:solidFill>
                <a:latin typeface="Century Gothic" panose="020B0502020202020204" pitchFamily="34" charset="0"/>
              </a:rPr>
              <a:t>BILAPOC students: 27%</a:t>
            </a:r>
          </a:p>
          <a:p>
            <a:pPr marL="742950" lvl="1" indent="-285750">
              <a:buFont typeface="Century Gothic" panose="020B0502020202020204" pitchFamily="34" charset="0"/>
              <a:buChar char="―"/>
            </a:pPr>
            <a:r>
              <a:rPr lang="en-US" dirty="0">
                <a:solidFill>
                  <a:srgbClr val="92D050"/>
                </a:solidFill>
                <a:latin typeface="Century Gothic" panose="020B0502020202020204" pitchFamily="34" charset="0"/>
              </a:rPr>
              <a:t>First Generation: 23%</a:t>
            </a:r>
            <a:endParaRPr lang="en-US" b="1" dirty="0">
              <a:solidFill>
                <a:srgbClr val="92D050"/>
              </a:solidFill>
              <a:latin typeface="Century Gothic" panose="020B0502020202020204" pitchFamily="34" charset="0"/>
            </a:endParaRPr>
          </a:p>
          <a:p>
            <a:pPr marL="742950" lvl="1" indent="-285750">
              <a:buFont typeface="Century Gothic" panose="020B0502020202020204" pitchFamily="34" charset="0"/>
              <a:buChar char="―"/>
            </a:pPr>
            <a:r>
              <a:rPr lang="en-US" dirty="0">
                <a:solidFill>
                  <a:srgbClr val="92D050"/>
                </a:solidFill>
                <a:latin typeface="Century Gothic" panose="020B0502020202020204" pitchFamily="34" charset="0"/>
              </a:rPr>
              <a:t>Pell: 20%</a:t>
            </a:r>
          </a:p>
          <a:p>
            <a:pPr marL="742950" lvl="1" indent="-285750">
              <a:buFont typeface="Century Gothic" panose="020B0502020202020204" pitchFamily="34" charset="0"/>
              <a:buChar char="―"/>
            </a:pPr>
            <a:r>
              <a:rPr lang="en-US" dirty="0">
                <a:solidFill>
                  <a:srgbClr val="92D050"/>
                </a:solidFill>
                <a:latin typeface="Century Gothic" panose="020B0502020202020204" pitchFamily="34" charset="0"/>
              </a:rPr>
              <a:t>Veterans: 13%</a:t>
            </a:r>
          </a:p>
          <a:p>
            <a:endParaRPr lang="en-US" b="1" dirty="0">
              <a:solidFill>
                <a:schemeClr val="bg1"/>
              </a:solidFill>
              <a:latin typeface="Century Gothic" panose="020B0502020202020204" pitchFamily="34" charset="0"/>
            </a:endParaRPr>
          </a:p>
          <a:p>
            <a:endParaRPr lang="en-US"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67103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fade">
                                      <p:cBhvr>
                                        <p:cTn id="30" dur="500"/>
                                        <p:tgtEl>
                                          <p:spTgt spid="2">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fade">
                                      <p:cBhvr>
                                        <p:cTn id="33" dur="500"/>
                                        <p:tgtEl>
                                          <p:spTgt spid="2">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fade">
                                      <p:cBhvr>
                                        <p:cTn id="36"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409357" y="2705726"/>
            <a:ext cx="6858001"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STUDENT-READY COLLEGE</a:t>
            </a:r>
          </a:p>
        </p:txBody>
      </p:sp>
      <p:sp>
        <p:nvSpPr>
          <p:cNvPr id="9" name="TextBox 8">
            <a:extLst>
              <a:ext uri="{FF2B5EF4-FFF2-40B4-BE49-F238E27FC236}">
                <a16:creationId xmlns:a16="http://schemas.microsoft.com/office/drawing/2014/main" id="{6ED01FC0-D7C9-4472-A0BE-EF6888CD419B}"/>
              </a:ext>
            </a:extLst>
          </p:cNvPr>
          <p:cNvSpPr txBox="1"/>
          <p:nvPr/>
        </p:nvSpPr>
        <p:spPr>
          <a:xfrm>
            <a:off x="1860845" y="608183"/>
            <a:ext cx="6999218" cy="461665"/>
          </a:xfrm>
          <a:prstGeom prst="rect">
            <a:avLst/>
          </a:prstGeom>
          <a:noFill/>
        </p:spPr>
        <p:txBody>
          <a:bodyPr wrap="square" rtlCol="0">
            <a:spAutoFit/>
          </a:bodyPr>
          <a:lstStyle/>
          <a:p>
            <a:pPr algn="ctr">
              <a:spcAft>
                <a:spcPts val="1200"/>
              </a:spcAft>
            </a:pP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Transfer Out Rate</a:t>
            </a:r>
          </a:p>
        </p:txBody>
      </p:sp>
      <p:sp>
        <p:nvSpPr>
          <p:cNvPr id="7" name="TextBox 6">
            <a:extLst>
              <a:ext uri="{FF2B5EF4-FFF2-40B4-BE49-F238E27FC236}">
                <a16:creationId xmlns:a16="http://schemas.microsoft.com/office/drawing/2014/main" id="{CE34F8ED-784B-4750-9DDA-ACF5A087F345}"/>
              </a:ext>
            </a:extLst>
          </p:cNvPr>
          <p:cNvSpPr txBox="1"/>
          <p:nvPr/>
        </p:nvSpPr>
        <p:spPr>
          <a:xfrm>
            <a:off x="3540992" y="4961618"/>
            <a:ext cx="3448050" cy="369332"/>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12" name="Chart 11">
            <a:extLst>
              <a:ext uri="{FF2B5EF4-FFF2-40B4-BE49-F238E27FC236}">
                <a16:creationId xmlns:a16="http://schemas.microsoft.com/office/drawing/2014/main" id="{100D3FB9-FAAF-41C9-A65E-F7CAE1980F81}"/>
              </a:ext>
            </a:extLst>
          </p:cNvPr>
          <p:cNvGraphicFramePr>
            <a:graphicFrameLocks/>
          </p:cNvGraphicFramePr>
          <p:nvPr>
            <p:extLst>
              <p:ext uri="{D42A27DB-BD31-4B8C-83A1-F6EECF244321}">
                <p14:modId xmlns:p14="http://schemas.microsoft.com/office/powerpoint/2010/main" val="1042741413"/>
              </p:ext>
            </p:extLst>
          </p:nvPr>
        </p:nvGraphicFramePr>
        <p:xfrm>
          <a:off x="2979017" y="132847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12">
            <a:extLst>
              <a:ext uri="{FF2B5EF4-FFF2-40B4-BE49-F238E27FC236}">
                <a16:creationId xmlns:a16="http://schemas.microsoft.com/office/drawing/2014/main" id="{AA83F957-4D4A-4FB4-98BC-BF9C879E2502}"/>
              </a:ext>
            </a:extLst>
          </p:cNvPr>
          <p:cNvGraphicFramePr>
            <a:graphicFrameLocks noGrp="1"/>
          </p:cNvGraphicFramePr>
          <p:nvPr>
            <p:extLst>
              <p:ext uri="{D42A27DB-BD31-4B8C-83A1-F6EECF244321}">
                <p14:modId xmlns:p14="http://schemas.microsoft.com/office/powerpoint/2010/main" val="1247318414"/>
              </p:ext>
            </p:extLst>
          </p:nvPr>
        </p:nvGraphicFramePr>
        <p:xfrm>
          <a:off x="2288260" y="5330952"/>
          <a:ext cx="6310398" cy="9144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dirty="0">
                          <a:effectLst/>
                          <a:latin typeface="Century Gothic" panose="020B0502020202020204" pitchFamily="34" charset="0"/>
                        </a:rPr>
                        <a:t>Original</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200" dirty="0">
                          <a:effectLst/>
                          <a:latin typeface="Century Gothic" panose="020B0502020202020204" pitchFamily="34" charset="0"/>
                        </a:rPr>
                        <a:t>Updated</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2023-24</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2024-25</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2025-26</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200" b="1" dirty="0">
                          <a:solidFill>
                            <a:schemeClr val="bg1"/>
                          </a:solidFill>
                          <a:effectLst/>
                          <a:latin typeface="Century Gothic" panose="020B0502020202020204" pitchFamily="34" charset="0"/>
                        </a:rPr>
                        <a:t>2026-27</a:t>
                      </a:r>
                      <a:endParaRPr lang="en-US" sz="12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or greater</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Times New Roman" panose="02020603050405020304" pitchFamily="18" charset="0"/>
                        </a:rPr>
                        <a:t>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27%+</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21 –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22 – 24%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23 – 25%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Calibri" panose="020F0502020204030204" pitchFamily="34" charset="0"/>
                        </a:rPr>
                        <a:t>24 – 26%</a:t>
                      </a:r>
                      <a:endParaRPr lang="en-US" sz="12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21%</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22%</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a:effectLst/>
                          <a:latin typeface="Century Gothic" panose="020B0502020202020204" pitchFamily="34" charset="0"/>
                          <a:ea typeface="Calibri" panose="020F0502020204030204" pitchFamily="34" charset="0"/>
                          <a:cs typeface="Times New Roman" panose="02020603050405020304" pitchFamily="18" charset="0"/>
                        </a:rPr>
                        <a:t>Below 23%</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200" dirty="0">
                          <a:effectLst/>
                          <a:latin typeface="Century Gothic" panose="020B0502020202020204" pitchFamily="34" charset="0"/>
                          <a:ea typeface="Calibri" panose="020F0502020204030204" pitchFamily="34" charset="0"/>
                          <a:cs typeface="Calibri" panose="020F0502020204030204" pitchFamily="34" charset="0"/>
                        </a:rPr>
                        <a:t>Below 24%</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
        <p:nvSpPr>
          <p:cNvPr id="2" name="TextBox 1">
            <a:extLst>
              <a:ext uri="{FF2B5EF4-FFF2-40B4-BE49-F238E27FC236}">
                <a16:creationId xmlns:a16="http://schemas.microsoft.com/office/drawing/2014/main" id="{27629AEA-9587-42DD-9170-C2E502BF2768}"/>
              </a:ext>
            </a:extLst>
          </p:cNvPr>
          <p:cNvSpPr txBox="1"/>
          <p:nvPr/>
        </p:nvSpPr>
        <p:spPr>
          <a:xfrm>
            <a:off x="2549823" y="4233867"/>
            <a:ext cx="5608831" cy="369332"/>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rPr>
              <a:t>Fall 2022 cohort data available in late fall 2025</a:t>
            </a:r>
          </a:p>
        </p:txBody>
      </p:sp>
    </p:spTree>
    <p:extLst>
      <p:ext uri="{BB962C8B-B14F-4D97-AF65-F5344CB8AC3E}">
        <p14:creationId xmlns:p14="http://schemas.microsoft.com/office/powerpoint/2010/main" val="99062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203483" y="1495485"/>
            <a:ext cx="6923247" cy="4154984"/>
          </a:xfrm>
          <a:prstGeom prst="rect">
            <a:avLst/>
          </a:prstGeom>
          <a:noFill/>
        </p:spPr>
        <p:txBody>
          <a:bodyPr wrap="square" rtlCol="0">
            <a:spAutoFit/>
          </a:bodyPr>
          <a:lstStyle/>
          <a:p>
            <a:pPr algn="ctr"/>
            <a:r>
              <a:rPr lang="en-US" sz="2400" b="1" dirty="0">
                <a:solidFill>
                  <a:schemeClr val="bg1"/>
                </a:solidFill>
                <a:effectLst/>
                <a:latin typeface="Century Gothic" panose="020B0502020202020204" pitchFamily="34" charset="0"/>
                <a:ea typeface="DengXian" panose="02010600030101010101" pitchFamily="2" charset="-122"/>
                <a:cs typeface="Times New Roman" panose="02020603050405020304" pitchFamily="18" charset="0"/>
              </a:rPr>
              <a:t>Access</a:t>
            </a:r>
          </a:p>
          <a:p>
            <a:pPr algn="ctr"/>
            <a:r>
              <a:rPr lang="en-US" sz="2400" dirty="0">
                <a:solidFill>
                  <a:schemeClr val="bg1"/>
                </a:solidFill>
                <a:latin typeface="Century Gothic" panose="020B0502020202020204" pitchFamily="34" charset="0"/>
              </a:rPr>
              <a:t>COCC expands access by providing students with equitable opportunities and the resources needed to achieve their goals.</a:t>
            </a:r>
          </a:p>
          <a:p>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Indicators:</a:t>
            </a:r>
          </a:p>
          <a:p>
            <a:pPr algn="ctr"/>
            <a:r>
              <a:rPr lang="en-US" sz="2400" dirty="0">
                <a:solidFill>
                  <a:srgbClr val="FFC000"/>
                </a:solidFill>
                <a:latin typeface="Century Gothic" panose="020B0502020202020204" pitchFamily="34" charset="0"/>
                <a:ea typeface="DengXian" panose="02010600030101010101" pitchFamily="2" charset="-122"/>
                <a:cs typeface="Times New Roman" panose="02020603050405020304" pitchFamily="18" charset="0"/>
              </a:rPr>
              <a:t>In-District Penetration Rate</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Tuition &amp; Fees</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Underrepresented Students </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Online Courses and Programs</a:t>
            </a:r>
          </a:p>
          <a:p>
            <a:pPr algn="ctr"/>
            <a:endParaRPr lang="en-US" sz="24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650452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115656" y="2967336"/>
            <a:ext cx="6858001" cy="923330"/>
          </a:xfrm>
          <a:prstGeom prst="rect">
            <a:avLst/>
          </a:prstGeom>
          <a:noFill/>
        </p:spPr>
        <p:txBody>
          <a:bodyPr wrap="square" rtlCol="0">
            <a:spAutoFit/>
          </a:bodyPr>
          <a:lstStyle/>
          <a:p>
            <a:pPr algn="ctr"/>
            <a:r>
              <a:rPr lang="en-US" sz="5400" b="1" dirty="0">
                <a:solidFill>
                  <a:srgbClr val="2C6983"/>
                </a:solidFill>
                <a:latin typeface="Century Gothic" panose="020B0502020202020204" pitchFamily="34" charset="0"/>
              </a:rPr>
              <a:t>ACCESS</a:t>
            </a:r>
          </a:p>
        </p:txBody>
      </p:sp>
      <p:sp>
        <p:nvSpPr>
          <p:cNvPr id="9" name="TextBox 8">
            <a:extLst>
              <a:ext uri="{FF2B5EF4-FFF2-40B4-BE49-F238E27FC236}">
                <a16:creationId xmlns:a16="http://schemas.microsoft.com/office/drawing/2014/main" id="{6ED01FC0-D7C9-4472-A0BE-EF6888CD419B}"/>
              </a:ext>
            </a:extLst>
          </p:cNvPr>
          <p:cNvSpPr txBox="1"/>
          <p:nvPr/>
        </p:nvSpPr>
        <p:spPr>
          <a:xfrm>
            <a:off x="1847088" y="1069848"/>
            <a:ext cx="6999218" cy="461665"/>
          </a:xfrm>
          <a:prstGeom prst="rect">
            <a:avLst/>
          </a:prstGeom>
          <a:noFill/>
        </p:spPr>
        <p:txBody>
          <a:bodyPr wrap="square" rtlCol="0">
            <a:spAutoFit/>
          </a:bodyPr>
          <a:lstStyle/>
          <a:p>
            <a:pPr algn="ctr">
              <a:spcAft>
                <a:spcPts val="1200"/>
              </a:spcAft>
            </a:pP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In-District Penetration Rate</a:t>
            </a:r>
          </a:p>
        </p:txBody>
      </p:sp>
      <p:sp>
        <p:nvSpPr>
          <p:cNvPr id="7" name="TextBox 6">
            <a:extLst>
              <a:ext uri="{FF2B5EF4-FFF2-40B4-BE49-F238E27FC236}">
                <a16:creationId xmlns:a16="http://schemas.microsoft.com/office/drawing/2014/main" id="{55D5BEB4-FD6D-4799-B91C-1C894D0D5252}"/>
              </a:ext>
            </a:extLst>
          </p:cNvPr>
          <p:cNvSpPr txBox="1"/>
          <p:nvPr/>
        </p:nvSpPr>
        <p:spPr>
          <a:xfrm>
            <a:off x="3622672" y="4445955"/>
            <a:ext cx="3448050" cy="371475"/>
          </a:xfrm>
          <a:prstGeom prst="rect">
            <a:avLst/>
          </a:prstGeom>
          <a:noFill/>
        </p:spPr>
        <p:txBody>
          <a:bodyPr wrap="square" rtlCol="0">
            <a:spAutoFit/>
          </a:bodyPr>
          <a:lstStyle/>
          <a:p>
            <a:pPr algn="ctr"/>
            <a:r>
              <a:rPr lang="en-US" b="1" dirty="0">
                <a:solidFill>
                  <a:schemeClr val="bg1"/>
                </a:solidFill>
                <a:latin typeface="Century Gothic" panose="020B0502020202020204" pitchFamily="34" charset="0"/>
              </a:rPr>
              <a:t>Target</a:t>
            </a:r>
          </a:p>
        </p:txBody>
      </p:sp>
      <p:graphicFrame>
        <p:nvGraphicFramePr>
          <p:cNvPr id="3" name="Table 5">
            <a:extLst>
              <a:ext uri="{FF2B5EF4-FFF2-40B4-BE49-F238E27FC236}">
                <a16:creationId xmlns:a16="http://schemas.microsoft.com/office/drawing/2014/main" id="{7E0574D3-1C85-4C0D-A53E-9FD61E4A8773}"/>
              </a:ext>
            </a:extLst>
          </p:cNvPr>
          <p:cNvGraphicFramePr>
            <a:graphicFrameLocks noGrp="1"/>
          </p:cNvGraphicFramePr>
          <p:nvPr>
            <p:extLst>
              <p:ext uri="{D42A27DB-BD31-4B8C-83A1-F6EECF244321}">
                <p14:modId xmlns:p14="http://schemas.microsoft.com/office/powerpoint/2010/main" val="2419759578"/>
              </p:ext>
            </p:extLst>
          </p:nvPr>
        </p:nvGraphicFramePr>
        <p:xfrm>
          <a:off x="2306239" y="1892747"/>
          <a:ext cx="6096000" cy="212344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3964864436"/>
                    </a:ext>
                  </a:extLst>
                </a:gridCol>
                <a:gridCol w="1524000">
                  <a:extLst>
                    <a:ext uri="{9D8B030D-6E8A-4147-A177-3AD203B41FA5}">
                      <a16:colId xmlns:a16="http://schemas.microsoft.com/office/drawing/2014/main" val="3626346164"/>
                    </a:ext>
                  </a:extLst>
                </a:gridCol>
                <a:gridCol w="1524000">
                  <a:extLst>
                    <a:ext uri="{9D8B030D-6E8A-4147-A177-3AD203B41FA5}">
                      <a16:colId xmlns:a16="http://schemas.microsoft.com/office/drawing/2014/main" val="1324033251"/>
                    </a:ext>
                  </a:extLst>
                </a:gridCol>
                <a:gridCol w="1524000">
                  <a:extLst>
                    <a:ext uri="{9D8B030D-6E8A-4147-A177-3AD203B41FA5}">
                      <a16:colId xmlns:a16="http://schemas.microsoft.com/office/drawing/2014/main" val="1530792081"/>
                    </a:ext>
                  </a:extLst>
                </a:gridCol>
              </a:tblGrid>
              <a:tr h="370840">
                <a:tc>
                  <a:txBody>
                    <a:bodyPr/>
                    <a:lstStyle/>
                    <a:p>
                      <a:pPr algn="ctr"/>
                      <a:r>
                        <a:rPr lang="en-US" dirty="0">
                          <a:solidFill>
                            <a:sysClr val="windowText" lastClr="000000"/>
                          </a:solidFill>
                          <a:latin typeface="Century Gothic" panose="020B0502020202020204" pitchFamily="34" charset="0"/>
                        </a:rPr>
                        <a:t>Academic Year</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algn="ctr"/>
                      <a:r>
                        <a:rPr lang="en-US" dirty="0">
                          <a:solidFill>
                            <a:sysClr val="windowText" lastClr="000000"/>
                          </a:solidFill>
                          <a:latin typeface="Century Gothic" panose="020B0502020202020204" pitchFamily="34" charset="0"/>
                        </a:rPr>
                        <a:t>District Population</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algn="ctr"/>
                      <a:r>
                        <a:rPr lang="en-US" dirty="0">
                          <a:solidFill>
                            <a:sysClr val="windowText" lastClr="000000"/>
                          </a:solidFill>
                          <a:latin typeface="Century Gothic" panose="020B0502020202020204" pitchFamily="34" charset="0"/>
                        </a:rPr>
                        <a:t>COCC Enrollment</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tc>
                  <a:txBody>
                    <a:bodyPr/>
                    <a:lstStyle/>
                    <a:p>
                      <a:pPr algn="ctr"/>
                      <a:r>
                        <a:rPr lang="en-US" dirty="0">
                          <a:solidFill>
                            <a:sysClr val="windowText" lastClr="000000"/>
                          </a:solidFill>
                          <a:latin typeface="Century Gothic" panose="020B0502020202020204" pitchFamily="34" charset="0"/>
                        </a:rPr>
                        <a:t>Penetration Rate</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rgbClr val="D7E9F1"/>
                    </a:solidFill>
                  </a:tcPr>
                </a:tc>
                <a:extLst>
                  <a:ext uri="{0D108BD9-81ED-4DB2-BD59-A6C34878D82A}">
                    <a16:rowId xmlns:a16="http://schemas.microsoft.com/office/drawing/2014/main" val="315443003"/>
                  </a:ext>
                </a:extLst>
              </a:tr>
              <a:tr h="370840">
                <a:tc>
                  <a:txBody>
                    <a:bodyPr/>
                    <a:lstStyle/>
                    <a:p>
                      <a:pPr algn="ctr"/>
                      <a:r>
                        <a:rPr lang="en-US" dirty="0">
                          <a:latin typeface="Century Gothic" panose="020B0502020202020204" pitchFamily="34" charset="0"/>
                        </a:rPr>
                        <a:t>2021-22</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210,845</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11,837</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5.8%</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3528664"/>
                  </a:ext>
                </a:extLst>
              </a:tr>
              <a:tr h="370840">
                <a:tc>
                  <a:txBody>
                    <a:bodyPr/>
                    <a:lstStyle/>
                    <a:p>
                      <a:pPr algn="ctr"/>
                      <a:r>
                        <a:rPr lang="en-US" dirty="0">
                          <a:latin typeface="Century Gothic" panose="020B0502020202020204" pitchFamily="34" charset="0"/>
                        </a:rPr>
                        <a:t>2022-23</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218,492</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12,041</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5.6%</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7160718"/>
                  </a:ext>
                </a:extLst>
              </a:tr>
              <a:tr h="370840">
                <a:tc>
                  <a:txBody>
                    <a:bodyPr/>
                    <a:lstStyle/>
                    <a:p>
                      <a:pPr algn="ctr"/>
                      <a:r>
                        <a:rPr lang="en-US" dirty="0">
                          <a:latin typeface="Century Gothic" panose="020B0502020202020204" pitchFamily="34" charset="0"/>
                        </a:rPr>
                        <a:t>2023-24</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latin typeface="Century Gothic" panose="020B0502020202020204" pitchFamily="34" charset="0"/>
                        </a:rPr>
                        <a:t>224,915</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12,661</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5.8%</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011439"/>
                  </a:ext>
                </a:extLst>
              </a:tr>
              <a:tr h="370840">
                <a:tc>
                  <a:txBody>
                    <a:bodyPr/>
                    <a:lstStyle/>
                    <a:p>
                      <a:pPr algn="ctr"/>
                      <a:r>
                        <a:rPr lang="en-US" dirty="0">
                          <a:latin typeface="Century Gothic" panose="020B0502020202020204" pitchFamily="34" charset="0"/>
                        </a:rPr>
                        <a:t>2024-25</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latin typeface="Century Gothic" panose="020B0502020202020204" pitchFamily="34" charset="0"/>
                        </a:rPr>
                        <a:t>233,178</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13,058</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latin typeface="Century Gothic" panose="020B0502020202020204" pitchFamily="34" charset="0"/>
                        </a:rPr>
                        <a:t>5.6%</a:t>
                      </a:r>
                    </a:p>
                  </a:txBody>
                  <a:tcP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0572445"/>
                  </a:ext>
                </a:extLst>
              </a:tr>
            </a:tbl>
          </a:graphicData>
        </a:graphic>
      </p:graphicFrame>
      <p:graphicFrame>
        <p:nvGraphicFramePr>
          <p:cNvPr id="10" name="Table 9">
            <a:extLst>
              <a:ext uri="{FF2B5EF4-FFF2-40B4-BE49-F238E27FC236}">
                <a16:creationId xmlns:a16="http://schemas.microsoft.com/office/drawing/2014/main" id="{8DD255A1-0D85-438A-93E6-B1DD7B7EBEDF}"/>
              </a:ext>
            </a:extLst>
          </p:cNvPr>
          <p:cNvGraphicFramePr>
            <a:graphicFrameLocks noGrp="1"/>
          </p:cNvGraphicFramePr>
          <p:nvPr>
            <p:extLst>
              <p:ext uri="{D42A27DB-BD31-4B8C-83A1-F6EECF244321}">
                <p14:modId xmlns:p14="http://schemas.microsoft.com/office/powerpoint/2010/main" val="3080214376"/>
              </p:ext>
            </p:extLst>
          </p:nvPr>
        </p:nvGraphicFramePr>
        <p:xfrm>
          <a:off x="2199040" y="5006726"/>
          <a:ext cx="6310398" cy="1066800"/>
        </p:xfrm>
        <a:graphic>
          <a:graphicData uri="http://schemas.openxmlformats.org/drawingml/2006/table">
            <a:tbl>
              <a:tblPr firstRow="1" firstCol="1" bandRow="1">
                <a:tableStyleId>{5C22544A-7EE6-4342-B048-85BDC9FD1C3A}</a:tableStyleId>
              </a:tblPr>
              <a:tblGrid>
                <a:gridCol w="1025525">
                  <a:extLst>
                    <a:ext uri="{9D8B030D-6E8A-4147-A177-3AD203B41FA5}">
                      <a16:colId xmlns:a16="http://schemas.microsoft.com/office/drawing/2014/main" val="1384769733"/>
                    </a:ext>
                  </a:extLst>
                </a:gridCol>
                <a:gridCol w="1261513">
                  <a:extLst>
                    <a:ext uri="{9D8B030D-6E8A-4147-A177-3AD203B41FA5}">
                      <a16:colId xmlns:a16="http://schemas.microsoft.com/office/drawing/2014/main" val="1803123695"/>
                    </a:ext>
                  </a:extLst>
                </a:gridCol>
                <a:gridCol w="1371600">
                  <a:extLst>
                    <a:ext uri="{9D8B030D-6E8A-4147-A177-3AD203B41FA5}">
                      <a16:colId xmlns:a16="http://schemas.microsoft.com/office/drawing/2014/main" val="3653681391"/>
                    </a:ext>
                  </a:extLst>
                </a:gridCol>
                <a:gridCol w="1314450">
                  <a:extLst>
                    <a:ext uri="{9D8B030D-6E8A-4147-A177-3AD203B41FA5}">
                      <a16:colId xmlns:a16="http://schemas.microsoft.com/office/drawing/2014/main" val="1207140387"/>
                    </a:ext>
                  </a:extLst>
                </a:gridCol>
                <a:gridCol w="1337310">
                  <a:extLst>
                    <a:ext uri="{9D8B030D-6E8A-4147-A177-3AD203B41FA5}">
                      <a16:colId xmlns:a16="http://schemas.microsoft.com/office/drawing/2014/main" val="2172760969"/>
                    </a:ext>
                  </a:extLst>
                </a:gridCol>
              </a:tblGrid>
              <a:tr h="0">
                <a:tc>
                  <a:txBody>
                    <a:bodyPr/>
                    <a:lstStyle/>
                    <a:p>
                      <a:pPr marL="0" marR="0">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dirty="0">
                          <a:effectLst/>
                          <a:latin typeface="Century Gothic" panose="020B0502020202020204" pitchFamily="34" charset="0"/>
                        </a:rPr>
                        <a:t>Original</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gridSpan="3">
                  <a:txBody>
                    <a:bodyPr/>
                    <a:lstStyle/>
                    <a:p>
                      <a:pPr marL="0" marR="0" algn="ctr">
                        <a:spcBef>
                          <a:spcPts val="0"/>
                        </a:spcBef>
                        <a:spcAft>
                          <a:spcPts val="0"/>
                        </a:spcAft>
                      </a:pPr>
                      <a:r>
                        <a:rPr lang="en-US" sz="1400" dirty="0">
                          <a:effectLst/>
                          <a:latin typeface="Century Gothic" panose="020B0502020202020204" pitchFamily="34" charset="0"/>
                        </a:rPr>
                        <a:t>Updated</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7303095"/>
                  </a:ext>
                </a:extLst>
              </a:tr>
              <a:tr h="0">
                <a:tc>
                  <a:txBody>
                    <a:bodyPr/>
                    <a:lstStyle/>
                    <a:p>
                      <a:pPr marL="0" marR="0">
                        <a:spcBef>
                          <a:spcPts val="0"/>
                        </a:spcBef>
                        <a:spcAft>
                          <a:spcPts val="0"/>
                        </a:spcAft>
                      </a:pPr>
                      <a:r>
                        <a:rPr lang="en-US" sz="1200" dirty="0">
                          <a:effectLst/>
                          <a:latin typeface="Century Gothic" panose="020B0502020202020204" pitchFamily="34" charset="0"/>
                        </a:rPr>
                        <a:t> </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2023-24</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2024-25</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2025-26</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spcBef>
                          <a:spcPts val="0"/>
                        </a:spcBef>
                        <a:spcAft>
                          <a:spcPts val="0"/>
                        </a:spcAft>
                      </a:pPr>
                      <a:r>
                        <a:rPr lang="en-US" sz="1400" b="1" dirty="0">
                          <a:solidFill>
                            <a:schemeClr val="bg1"/>
                          </a:solidFill>
                          <a:effectLst/>
                          <a:latin typeface="Century Gothic" panose="020B0502020202020204" pitchFamily="34" charset="0"/>
                        </a:rPr>
                        <a:t>2026-27</a:t>
                      </a:r>
                      <a:endParaRPr lang="en-US" sz="1400" b="1"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6095854"/>
                  </a:ext>
                </a:extLst>
              </a:tr>
              <a:tr h="0">
                <a:tc>
                  <a:txBody>
                    <a:bodyPr/>
                    <a:lstStyle/>
                    <a:p>
                      <a:pPr marL="0" marR="0">
                        <a:spcBef>
                          <a:spcPts val="0"/>
                        </a:spcBef>
                        <a:spcAft>
                          <a:spcPts val="0"/>
                        </a:spcAft>
                      </a:pPr>
                      <a:r>
                        <a:rPr lang="en-US" sz="1200" dirty="0">
                          <a:effectLst/>
                          <a:latin typeface="Century Gothic" panose="020B0502020202020204" pitchFamily="34" charset="0"/>
                        </a:rPr>
                        <a:t>Met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5.5%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5.8%</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5.9%</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Calibri" panose="020F0502020204030204" pitchFamily="34" charset="0"/>
                        </a:rPr>
                        <a:t>6.0%</a:t>
                      </a:r>
                      <a:endParaRPr lang="en-US" sz="140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3030021269"/>
                  </a:ext>
                </a:extLst>
              </a:tr>
              <a:tr h="0">
                <a:tc>
                  <a:txBody>
                    <a:bodyPr/>
                    <a:lstStyle/>
                    <a:p>
                      <a:pPr marL="0" marR="0">
                        <a:spcBef>
                          <a:spcPts val="0"/>
                        </a:spcBef>
                        <a:spcAft>
                          <a:spcPts val="0"/>
                        </a:spcAft>
                      </a:pPr>
                      <a:r>
                        <a:rPr lang="en-US" sz="1200" dirty="0">
                          <a:effectLst/>
                          <a:latin typeface="Century Gothic" panose="020B0502020202020204" pitchFamily="34" charset="0"/>
                        </a:rPr>
                        <a:t>Almost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5 – 5.4%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5.4 – 5.7%</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Times New Roman" panose="02020603050405020304" pitchFamily="18" charset="0"/>
                        </a:rPr>
                        <a:t>5.5 – 5.8%</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Calibri" panose="020F0502020204030204" pitchFamily="34" charset="0"/>
                        </a:rPr>
                        <a:t>5.6 – 5.9%</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1120718135"/>
                  </a:ext>
                </a:extLst>
              </a:tr>
              <a:tr h="0">
                <a:tc>
                  <a:txBody>
                    <a:bodyPr/>
                    <a:lstStyle/>
                    <a:p>
                      <a:pPr marL="0" marR="0">
                        <a:spcBef>
                          <a:spcPts val="0"/>
                        </a:spcBef>
                        <a:spcAft>
                          <a:spcPts val="0"/>
                        </a:spcAft>
                      </a:pPr>
                      <a:r>
                        <a:rPr lang="en-US" sz="1200" dirty="0">
                          <a:effectLst/>
                          <a:latin typeface="Century Gothic" panose="020B0502020202020204" pitchFamily="34" charset="0"/>
                        </a:rPr>
                        <a:t>Not Met</a:t>
                      </a:r>
                      <a:endParaRPr lang="en-US" sz="12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2C6983"/>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Below 5.0%</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Below 5.4%</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a:effectLst/>
                          <a:latin typeface="Century Gothic" panose="020B0502020202020204" pitchFamily="34" charset="0"/>
                          <a:ea typeface="Calibri" panose="020F0502020204030204" pitchFamily="34" charset="0"/>
                          <a:cs typeface="Times New Roman" panose="02020603050405020304" pitchFamily="18" charset="0"/>
                        </a:rPr>
                        <a:t>Below 5.5%</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tc>
                  <a:txBody>
                    <a:bodyPr/>
                    <a:lstStyle/>
                    <a:p>
                      <a:pPr marL="0" marR="0" algn="ctr">
                        <a:spcBef>
                          <a:spcPts val="0"/>
                        </a:spcBef>
                        <a:spcAft>
                          <a:spcPts val="0"/>
                        </a:spcAft>
                      </a:pPr>
                      <a:r>
                        <a:rPr lang="en-US" sz="1400" dirty="0">
                          <a:effectLst/>
                          <a:latin typeface="Century Gothic" panose="020B0502020202020204" pitchFamily="34" charset="0"/>
                          <a:ea typeface="Calibri" panose="020F0502020204030204" pitchFamily="34" charset="0"/>
                          <a:cs typeface="Calibri" panose="020F0502020204030204" pitchFamily="34" charset="0"/>
                        </a:rPr>
                        <a:t>Below 5.6%</a:t>
                      </a:r>
                      <a:endParaRPr lang="en-US" sz="1400" dirty="0">
                        <a:effectLst/>
                        <a:latin typeface="Century Gothic" panose="020B0502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C9E2ED"/>
                    </a:solidFill>
                  </a:tcPr>
                </a:tc>
                <a:extLst>
                  <a:ext uri="{0D108BD9-81ED-4DB2-BD59-A6C34878D82A}">
                    <a16:rowId xmlns:a16="http://schemas.microsoft.com/office/drawing/2014/main" val="2714858804"/>
                  </a:ext>
                </a:extLst>
              </a:tr>
            </a:tbl>
          </a:graphicData>
        </a:graphic>
      </p:graphicFrame>
    </p:spTree>
    <p:extLst>
      <p:ext uri="{BB962C8B-B14F-4D97-AF65-F5344CB8AC3E}">
        <p14:creationId xmlns:p14="http://schemas.microsoft.com/office/powerpoint/2010/main" val="3567555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8F18753323EBB4C86CB8E6F34279025" ma:contentTypeVersion="10" ma:contentTypeDescription="Create a new document." ma:contentTypeScope="" ma:versionID="dde9357725b60e6b2432c71a6e2c10cd">
  <xsd:schema xmlns:xsd="http://www.w3.org/2001/XMLSchema" xmlns:xs="http://www.w3.org/2001/XMLSchema" xmlns:p="http://schemas.microsoft.com/office/2006/metadata/properties" xmlns:ns2="b5a0b8af-3064-4fb0-a552-4446f3fb8755" targetNamespace="http://schemas.microsoft.com/office/2006/metadata/properties" ma:root="true" ma:fieldsID="bef471760d5a466234cf27fb63bac14b" ns2:_="">
    <xsd:import namespace="b5a0b8af-3064-4fb0-a552-4446f3fb87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0b8af-3064-4fb0-a552-4446f3fb8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48E57C-7541-4FD6-8DAE-F8718B217B2E}">
  <ds:schemaRefs>
    <ds:schemaRef ds:uri="http://schemas.microsoft.com/office/infopath/2007/PartnerControls"/>
    <ds:schemaRef ds:uri="http://purl.org/dc/terms/"/>
    <ds:schemaRef ds:uri="b5a0b8af-3064-4fb0-a552-4446f3fb8755"/>
    <ds:schemaRef ds:uri="http://schemas.microsoft.com/office/2006/documentManagement/types"/>
    <ds:schemaRef ds:uri="http://www.w3.org/XML/1998/namespace"/>
    <ds:schemaRef ds:uri="http://purl.org/dc/elements/1.1/"/>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1D21B636-F9E1-4FB6-80C1-F16777E923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a0b8af-3064-4fb0-a552-4446f3fb87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D09C65-EF45-4A08-9893-0FE64D3CAA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5007</TotalTime>
  <Words>1573</Words>
  <Application>Microsoft Office PowerPoint</Application>
  <PresentationFormat>On-screen Show (4:3)</PresentationFormat>
  <Paragraphs>419</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HelveticaNeue</vt:lpstr>
      <vt:lpstr>Arial</vt:lpstr>
      <vt:lpstr>Calibri</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Lora Szaraniec</dc:creator>
  <cp:lastModifiedBy>Alicia Moore</cp:lastModifiedBy>
  <cp:revision>189</cp:revision>
  <cp:lastPrinted>2024-07-08T19:53:15Z</cp:lastPrinted>
  <dcterms:created xsi:type="dcterms:W3CDTF">2020-09-14T19:32:46Z</dcterms:created>
  <dcterms:modified xsi:type="dcterms:W3CDTF">2025-09-03T23:45:30Z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0x010100B8F18753323EBB4C86CB8E6F34279025</vt:lpwstr>
  </property>
  <property fmtid="{D5CDD505-2E9C-101B-9397-08002B2CF9AE}" pid="3" name="ArticulateGUID">
    <vt:lpwstr>445A9A8F-F9E4-42DD-A806-8C7FF884CB34</vt:lpwstr>
  </property>
  <property fmtid="{D5CDD505-2E9C-101B-9397-08002B2CF9AE}" pid="4" name="ArticulatePath">
    <vt:lpwstr>2023-27 SP Indicators Year End Update 2</vt:lpwstr>
  </property>
</Properties>
</file>